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773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1949732B-0225-46A5-A088-E573C2984EFF}" type="datetimeFigureOut">
              <a:rPr lang="ru-RU"/>
              <a:pPr>
                <a:defRPr/>
              </a:pPr>
              <a:t>28.12.2015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0973B86-1EEA-4093-96B1-1A63EDC5FEEC}"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8BA86FA4-3BCD-4155-B2EC-E13FD50386A4}" type="datetimeFigureOut">
              <a:rPr lang="ru-RU"/>
              <a:pPr>
                <a:defRPr/>
              </a:pPr>
              <a:t>28.12.2015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4C6D586-A2D6-4DF2-8643-A48842AD4331}"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380FCDC7-B518-498C-ADF5-6EA7F8088172}" type="datetimeFigureOut">
              <a:rPr lang="ru-RU"/>
              <a:pPr>
                <a:defRPr/>
              </a:pPr>
              <a:t>28.12.2015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FD280B1-3D37-4020-B8A2-E1BE2EBB5101}"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B392D697-74D8-484F-9AC0-0464B47659FC}" type="datetimeFigureOut">
              <a:rPr lang="ru-RU"/>
              <a:pPr>
                <a:defRPr/>
              </a:pPr>
              <a:t>28.12.2015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BA6B0E7-6A17-4DC0-A47D-F4DFA419A6F6}"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B4F8AF42-4831-4431-A9D6-506ED377B736}" type="datetimeFigureOut">
              <a:rPr lang="ru-RU"/>
              <a:pPr>
                <a:defRPr/>
              </a:pPr>
              <a:t>28.12.2015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EFA095D-499A-4E0B-9DD8-9A768602EFBE}"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02D74DAA-AFC8-4D58-B816-26A89B6D0D10}" type="datetimeFigureOut">
              <a:rPr lang="ru-RU"/>
              <a:pPr>
                <a:defRPr/>
              </a:pPr>
              <a:t>28.12.2015</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A87911F2-C0EF-4D48-8016-75E015F45387}"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3BEE3917-96F9-4577-8A44-C23CC37465FE}" type="datetimeFigureOut">
              <a:rPr lang="ru-RU"/>
              <a:pPr>
                <a:defRPr/>
              </a:pPr>
              <a:t>28.12.2015</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061D8836-2DE0-4825-A27D-37B144FE911F}"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F7F39739-E6AF-43BF-AF5F-A151EB2E616F}" type="datetimeFigureOut">
              <a:rPr lang="ru-RU"/>
              <a:pPr>
                <a:defRPr/>
              </a:pPr>
              <a:t>28.12.2015</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AA7F2C67-B951-481B-9206-D64A76438CA3}"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97BA85A4-2EE7-4D25-825F-ED9E436F2BC7}" type="datetimeFigureOut">
              <a:rPr lang="ru-RU"/>
              <a:pPr>
                <a:defRPr/>
              </a:pPr>
              <a:t>28.12.2015</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B49C9E93-7051-4AF6-8CFA-16F8E215EDFA}"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6C8E24E3-8822-45C0-8460-EBEDDFF1C8C6}" type="datetimeFigureOut">
              <a:rPr lang="ru-RU"/>
              <a:pPr>
                <a:defRPr/>
              </a:pPr>
              <a:t>28.12.2015</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D6C101FD-353F-4ED9-8AA8-DA981B888E4A}"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1600D9E2-7B5E-4CF3-80CA-550E185BCDDD}" type="datetimeFigureOut">
              <a:rPr lang="ru-RU"/>
              <a:pPr>
                <a:defRPr/>
              </a:pPr>
              <a:t>28.12.2015</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3F5CE58C-6A45-4794-9248-C63363F19F4D}"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A8735A08-FD18-4E0D-9DE3-547ABC5FB1E8}" type="datetimeFigureOut">
              <a:rPr lang="ru-RU"/>
              <a:pPr>
                <a:defRPr/>
              </a:pPr>
              <a:t>28.12.2015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FAC302EF-B5E0-4925-B9BE-E47F7B044425}"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i014.radikal.ru/0907/b0/608663839139.pn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i014.radikal.ru/0907/b0/608663839139.pn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428750" y="3571876"/>
            <a:ext cx="6200775" cy="2857507"/>
          </a:xfrm>
        </p:spPr>
        <p:txBody>
          <a:bodyPr rtlCol="0">
            <a:noAutofit/>
          </a:bodyPr>
          <a:lstStyle/>
          <a:p>
            <a:pPr fontAlgn="auto">
              <a:spcAft>
                <a:spcPts val="0"/>
              </a:spcAft>
              <a:buFont typeface="Arial" pitchFamily="34" charset="0"/>
              <a:buNone/>
              <a:defRPr/>
            </a:pPr>
            <a:r>
              <a:rPr lang="uk-UA" sz="2000" b="1" dirty="0" smtClean="0">
                <a:solidFill>
                  <a:schemeClr val="tx1">
                    <a:lumMod val="75000"/>
                    <a:lumOff val="25000"/>
                  </a:schemeClr>
                </a:solidFill>
                <a:latin typeface="Times New Roman" pitchFamily="18" charset="0"/>
                <a:cs typeface="Times New Roman" pitchFamily="18" charset="0"/>
              </a:rPr>
              <a:t>Підготував                                                </a:t>
            </a:r>
          </a:p>
          <a:p>
            <a:pPr fontAlgn="auto">
              <a:spcAft>
                <a:spcPts val="0"/>
              </a:spcAft>
              <a:buFont typeface="Arial" pitchFamily="34" charset="0"/>
              <a:buNone/>
              <a:defRPr/>
            </a:pPr>
            <a:r>
              <a:rPr lang="uk-UA" sz="2000" b="1" dirty="0" smtClean="0">
                <a:solidFill>
                  <a:schemeClr val="tx1">
                    <a:lumMod val="75000"/>
                    <a:lumOff val="25000"/>
                  </a:schemeClr>
                </a:solidFill>
                <a:latin typeface="Times New Roman" pitchFamily="18" charset="0"/>
                <a:cs typeface="Times New Roman" pitchFamily="18" charset="0"/>
              </a:rPr>
              <a:t>Заступник директора з НВР</a:t>
            </a:r>
          </a:p>
          <a:p>
            <a:pPr fontAlgn="auto">
              <a:spcAft>
                <a:spcPts val="0"/>
              </a:spcAft>
              <a:buFont typeface="Arial" pitchFamily="34" charset="0"/>
              <a:buNone/>
              <a:defRPr/>
            </a:pPr>
            <a:r>
              <a:rPr lang="uk-UA" sz="2000" b="1" dirty="0" err="1" smtClean="0">
                <a:solidFill>
                  <a:schemeClr val="tx1">
                    <a:lumMod val="75000"/>
                    <a:lumOff val="25000"/>
                  </a:schemeClr>
                </a:solidFill>
                <a:latin typeface="Times New Roman" pitchFamily="18" charset="0"/>
                <a:cs typeface="Times New Roman" pitchFamily="18" charset="0"/>
              </a:rPr>
              <a:t>Сусоєва</a:t>
            </a:r>
            <a:r>
              <a:rPr lang="uk-UA" sz="2000" b="1" dirty="0" smtClean="0">
                <a:solidFill>
                  <a:schemeClr val="tx1">
                    <a:lumMod val="75000"/>
                    <a:lumOff val="25000"/>
                  </a:schemeClr>
                </a:solidFill>
                <a:latin typeface="Times New Roman" pitchFamily="18" charset="0"/>
                <a:cs typeface="Times New Roman" pitchFamily="18" charset="0"/>
              </a:rPr>
              <a:t> Олена Олексіївна</a:t>
            </a:r>
          </a:p>
          <a:p>
            <a:pPr fontAlgn="auto">
              <a:spcAft>
                <a:spcPts val="0"/>
              </a:spcAft>
              <a:buFont typeface="Arial" pitchFamily="34" charset="0"/>
              <a:buNone/>
              <a:defRPr/>
            </a:pPr>
            <a:r>
              <a:rPr lang="uk-UA" sz="2000" b="1" dirty="0" smtClean="0">
                <a:solidFill>
                  <a:schemeClr val="tx1">
                    <a:lumMod val="75000"/>
                    <a:lumOff val="25000"/>
                  </a:schemeClr>
                </a:solidFill>
                <a:latin typeface="Times New Roman" pitchFamily="18" charset="0"/>
                <a:cs typeface="Times New Roman" pitchFamily="18" charset="0"/>
              </a:rPr>
              <a:t>2015р.</a:t>
            </a:r>
            <a:endParaRPr lang="ru-RU" sz="2000" b="1" dirty="0" smtClean="0">
              <a:solidFill>
                <a:schemeClr val="tx1">
                  <a:lumMod val="75000"/>
                  <a:lumOff val="25000"/>
                </a:schemeClr>
              </a:solidFill>
              <a:latin typeface="Times New Roman" pitchFamily="18" charset="0"/>
              <a:cs typeface="Times New Roman" pitchFamily="18" charset="0"/>
            </a:endParaRPr>
          </a:p>
        </p:txBody>
      </p:sp>
      <p:sp>
        <p:nvSpPr>
          <p:cNvPr id="4" name="Прямоугольник 3"/>
          <p:cNvSpPr/>
          <p:nvPr/>
        </p:nvSpPr>
        <p:spPr>
          <a:xfrm>
            <a:off x="1142976" y="857232"/>
            <a:ext cx="7143800" cy="1384995"/>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uk-UA" sz="2800" b="1" cap="none" spc="0" dirty="0" smtClean="0">
                <a:ln/>
                <a:effectLst/>
                <a:latin typeface="Times New Roman" pitchFamily="18" charset="0"/>
                <a:cs typeface="Times New Roman" pitchFamily="18" charset="0"/>
              </a:rPr>
              <a:t>Аналіз роботи всіх учасників </a:t>
            </a:r>
            <a:r>
              <a:rPr lang="uk-UA" sz="2800" b="1" cap="none" spc="0" dirty="0" err="1" smtClean="0">
                <a:ln/>
                <a:effectLst/>
                <a:latin typeface="Times New Roman" pitchFamily="18" charset="0"/>
                <a:cs typeface="Times New Roman" pitchFamily="18" charset="0"/>
              </a:rPr>
              <a:t>навчально</a:t>
            </a:r>
            <a:r>
              <a:rPr lang="uk-UA" sz="2800" b="1" cap="none" spc="0" dirty="0" smtClean="0">
                <a:ln/>
                <a:effectLst/>
                <a:latin typeface="Times New Roman" pitchFamily="18" charset="0"/>
                <a:cs typeface="Times New Roman" pitchFamily="18" charset="0"/>
              </a:rPr>
              <a:t> – виховного процесу початкової ланки</a:t>
            </a:r>
          </a:p>
          <a:p>
            <a:pPr algn="ctr"/>
            <a:r>
              <a:rPr lang="uk-UA" sz="2800" b="1" dirty="0" smtClean="0">
                <a:ln/>
                <a:latin typeface="Times New Roman" pitchFamily="18" charset="0"/>
                <a:cs typeface="Times New Roman" pitchFamily="18" charset="0"/>
              </a:rPr>
              <a:t>у </a:t>
            </a:r>
            <a:r>
              <a:rPr lang="uk-UA" sz="2800" b="1" cap="none" spc="0" dirty="0" smtClean="0">
                <a:ln/>
                <a:effectLst/>
                <a:latin typeface="Times New Roman" pitchFamily="18" charset="0"/>
                <a:cs typeface="Times New Roman" pitchFamily="18" charset="0"/>
              </a:rPr>
              <a:t>І семестрі 2015-2016 </a:t>
            </a:r>
            <a:r>
              <a:rPr lang="uk-UA" sz="2800" b="1" cap="none" spc="0" dirty="0" err="1" smtClean="0">
                <a:ln/>
                <a:effectLst/>
                <a:latin typeface="Times New Roman" pitchFamily="18" charset="0"/>
                <a:cs typeface="Times New Roman" pitchFamily="18" charset="0"/>
              </a:rPr>
              <a:t>н.р</a:t>
            </a:r>
            <a:r>
              <a:rPr lang="uk-UA" sz="2800" b="1" cap="none" spc="0" dirty="0" smtClean="0">
                <a:ln/>
                <a:effectLst/>
                <a:latin typeface="Times New Roman" pitchFamily="18" charset="0"/>
                <a:cs typeface="Times New Roman" pitchFamily="18" charset="0"/>
              </a:rPr>
              <a:t>.</a:t>
            </a:r>
            <a:endParaRPr lang="ru-RU" sz="2800" b="1" cap="none" spc="0" dirty="0">
              <a:ln/>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title"/>
          </p:nvPr>
        </p:nvSpPr>
        <p:spPr>
          <a:xfrm>
            <a:off x="457200" y="428604"/>
            <a:ext cx="8472518" cy="5643602"/>
          </a:xfrm>
        </p:spPr>
        <p:txBody>
          <a:bodyPr/>
          <a:lstStyle/>
          <a:p>
            <a:pPr algn="l"/>
            <a:r>
              <a:rPr lang="uk-UA" sz="1600" dirty="0" smtClean="0">
                <a:latin typeface="Times New Roman" pitchFamily="18" charset="0"/>
                <a:cs typeface="Times New Roman" pitchFamily="18" charset="0"/>
              </a:rPr>
              <a:t>1. Копія наказу директора про створення групи продовженого дня.</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uk-UA" sz="1600" dirty="0" smtClean="0">
                <a:latin typeface="Times New Roman" pitchFamily="18" charset="0"/>
                <a:cs typeface="Times New Roman" pitchFamily="18" charset="0"/>
              </a:rPr>
              <a:t>2.Посадова інструкція.</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uk-UA" sz="1600" dirty="0" smtClean="0">
                <a:latin typeface="Times New Roman" pitchFamily="18" charset="0"/>
                <a:cs typeface="Times New Roman" pitchFamily="18" charset="0"/>
              </a:rPr>
              <a:t>3.Інструкції з охорони праці: </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uk-UA" sz="1600" dirty="0" smtClean="0">
                <a:latin typeface="Times New Roman" pitchFamily="18" charset="0"/>
                <a:cs typeface="Times New Roman" pitchFamily="18" charset="0"/>
              </a:rPr>
              <a:t>- для вихователя ГПД;</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uk-UA" sz="1600" dirty="0" smtClean="0">
                <a:latin typeface="Times New Roman" pitchFamily="18" charset="0"/>
                <a:cs typeface="Times New Roman" pitchFamily="18" charset="0"/>
              </a:rPr>
              <a:t>- під час екскурсій.</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uk-UA" sz="1600" dirty="0" smtClean="0">
                <a:latin typeface="Times New Roman" pitchFamily="18" charset="0"/>
                <a:cs typeface="Times New Roman" pitchFamily="18" charset="0"/>
              </a:rPr>
              <a:t>4.Перспективний план виховної роботи вихователя групи продовженого дня.</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uk-UA" sz="1600" dirty="0" smtClean="0">
                <a:latin typeface="Times New Roman" pitchFamily="18" charset="0"/>
                <a:cs typeface="Times New Roman" pitchFamily="18" charset="0"/>
              </a:rPr>
              <a:t>5.Список учнів групи продовженого дня.</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uk-UA" sz="1600" dirty="0" smtClean="0">
                <a:latin typeface="Times New Roman" pitchFamily="18" charset="0"/>
                <a:cs typeface="Times New Roman" pitchFamily="18" charset="0"/>
              </a:rPr>
              <a:t>6.Заяви батьків на зарахування дітей до ГПД.</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uk-UA" sz="1600" dirty="0" smtClean="0">
                <a:latin typeface="Times New Roman" pitchFamily="18" charset="0"/>
                <a:cs typeface="Times New Roman" pitchFamily="18" charset="0"/>
              </a:rPr>
              <a:t>7.Куточок групи продовженого дня. </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uk-UA" sz="1600" dirty="0" smtClean="0">
                <a:latin typeface="Times New Roman" pitchFamily="18" charset="0"/>
                <a:cs typeface="Times New Roman" pitchFamily="18" charset="0"/>
              </a:rPr>
              <a:t>8.Щоденні плани роботи вихователя.</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uk-UA" sz="1600" dirty="0" smtClean="0">
                <a:latin typeface="Times New Roman" pitchFamily="18" charset="0"/>
                <a:cs typeface="Times New Roman" pitchFamily="18" charset="0"/>
              </a:rPr>
              <a:t>9.Журнал ГПД, де </a:t>
            </a:r>
            <a:r>
              <a:rPr lang="uk-UA" sz="1600" dirty="0" smtClean="0">
                <a:latin typeface="Times New Roman" pitchFamily="18" charset="0"/>
                <a:cs typeface="Times New Roman" pitchFamily="18" charset="0"/>
              </a:rPr>
              <a:t>зазначається: </a:t>
            </a:r>
            <a:br>
              <a:rPr lang="uk-UA" sz="1600" dirty="0" smtClean="0">
                <a:latin typeface="Times New Roman" pitchFamily="18" charset="0"/>
                <a:cs typeface="Times New Roman" pitchFamily="18" charset="0"/>
              </a:rPr>
            </a:br>
            <a:r>
              <a:rPr lang="uk-UA" sz="1600" dirty="0" smtClean="0">
                <a:latin typeface="Times New Roman" pitchFamily="18" charset="0"/>
                <a:cs typeface="Times New Roman" pitchFamily="18" charset="0"/>
              </a:rPr>
              <a:t> </a:t>
            </a:r>
            <a:r>
              <a:rPr lang="uk-UA" sz="1600" dirty="0" smtClean="0">
                <a:latin typeface="Times New Roman" pitchFamily="18" charset="0"/>
                <a:cs typeface="Times New Roman" pitchFamily="18" charset="0"/>
              </a:rPr>
              <a:t>               </a:t>
            </a:r>
            <a:r>
              <a:rPr lang="uk-UA" sz="1600" dirty="0" smtClean="0">
                <a:latin typeface="Times New Roman" pitchFamily="18" charset="0"/>
                <a:cs typeface="Times New Roman" pitchFamily="18" charset="0"/>
              </a:rPr>
              <a:t>відвідування </a:t>
            </a:r>
            <a:r>
              <a:rPr lang="uk-UA" sz="1600" dirty="0" smtClean="0">
                <a:latin typeface="Times New Roman" pitchFamily="18" charset="0"/>
                <a:cs typeface="Times New Roman" pitchFamily="18" charset="0"/>
              </a:rPr>
              <a:t>учнями групи, короткий зміст роботи </a:t>
            </a:r>
            <a:r>
              <a:rPr lang="uk-UA" sz="1600" dirty="0" smtClean="0">
                <a:latin typeface="Times New Roman" pitchFamily="18" charset="0"/>
                <a:cs typeface="Times New Roman" pitchFamily="18" charset="0"/>
              </a:rPr>
              <a:t>впродовж  </a:t>
            </a:r>
            <a:r>
              <a:rPr lang="uk-UA" sz="1600" dirty="0" smtClean="0">
                <a:latin typeface="Times New Roman" pitchFamily="18" charset="0"/>
                <a:cs typeface="Times New Roman" pitchFamily="18" charset="0"/>
              </a:rPr>
              <a:t>робочого дня. </a:t>
            </a:r>
            <a:r>
              <a:rPr lang="uk-UA" sz="4000" dirty="0" smtClean="0">
                <a:latin typeface="Times New Roman" pitchFamily="18" charset="0"/>
                <a:cs typeface="Times New Roman" pitchFamily="18" charset="0"/>
              </a:rPr>
              <a:t>        </a:t>
            </a:r>
            <a:r>
              <a:rPr lang="uk-UA" sz="4000" dirty="0" smtClean="0">
                <a:latin typeface="Times New Roman" pitchFamily="18" charset="0"/>
                <a:cs typeface="Times New Roman" pitchFamily="18" charset="0"/>
              </a:rPr>
              <a:t/>
            </a:r>
            <a:br>
              <a:rPr lang="uk-UA" sz="4000" dirty="0" smtClean="0">
                <a:latin typeface="Times New Roman" pitchFamily="18" charset="0"/>
                <a:cs typeface="Times New Roman" pitchFamily="18" charset="0"/>
              </a:rPr>
            </a:br>
            <a:r>
              <a:rPr lang="uk-UA" sz="1600" dirty="0" smtClean="0">
                <a:latin typeface="Times New Roman" pitchFamily="18" charset="0"/>
                <a:cs typeface="Times New Roman" pitchFamily="18" charset="0"/>
              </a:rPr>
              <a:t>                                                </a:t>
            </a:r>
            <a:r>
              <a:rPr lang="uk-UA" sz="1600" b="1" dirty="0" smtClean="0">
                <a:latin typeface="Times New Roman" pitchFamily="18" charset="0"/>
                <a:cs typeface="Times New Roman" pitchFamily="18" charset="0"/>
              </a:rPr>
              <a:t>Перевірка особових справ     </a:t>
            </a:r>
            <a:r>
              <a:rPr lang="uk-UA" sz="1600" dirty="0" smtClean="0">
                <a:latin typeface="Times New Roman" pitchFamily="18" charset="0"/>
                <a:cs typeface="Times New Roman" pitchFamily="18" charset="0"/>
              </a:rPr>
              <a:t/>
            </a:r>
            <a:br>
              <a:rPr lang="uk-UA" sz="1600" dirty="0" smtClean="0">
                <a:latin typeface="Times New Roman" pitchFamily="18" charset="0"/>
                <a:cs typeface="Times New Roman" pitchFamily="18" charset="0"/>
              </a:rPr>
            </a:br>
            <a:r>
              <a:rPr lang="uk-UA" sz="1600" dirty="0" smtClean="0">
                <a:latin typeface="Times New Roman" pitchFamily="18" charset="0"/>
                <a:cs typeface="Times New Roman" pitchFamily="18" charset="0"/>
              </a:rPr>
              <a:t>                                                               </a:t>
            </a:r>
            <a:br>
              <a:rPr lang="uk-UA" sz="1600" dirty="0" smtClean="0">
                <a:latin typeface="Times New Roman" pitchFamily="18" charset="0"/>
                <a:cs typeface="Times New Roman" pitchFamily="18" charset="0"/>
              </a:rPr>
            </a:br>
            <a:r>
              <a:rPr lang="uk-UA" sz="1600" dirty="0" smtClean="0">
                <a:latin typeface="Times New Roman" pitchFamily="18" charset="0"/>
                <a:cs typeface="Times New Roman" pitchFamily="18" charset="0"/>
              </a:rPr>
              <a:t> Щодо ведення особових справ учнів 2класу (класний </a:t>
            </a:r>
            <a:r>
              <a:rPr lang="uk-UA" sz="1600" dirty="0" err="1" smtClean="0">
                <a:latin typeface="Times New Roman" pitchFamily="18" charset="0"/>
                <a:cs typeface="Times New Roman" pitchFamily="18" charset="0"/>
              </a:rPr>
              <a:t>кер</a:t>
            </a:r>
            <a:r>
              <a:rPr lang="uk-UA" sz="1600" dirty="0" smtClean="0">
                <a:latin typeface="Times New Roman" pitchFamily="18" charset="0"/>
                <a:cs typeface="Times New Roman" pitchFamily="18" charset="0"/>
              </a:rPr>
              <a:t>. Мойсеєнко Т.А.), 3 класу (класний </a:t>
            </a:r>
            <a:r>
              <a:rPr lang="uk-UA" sz="1600" dirty="0" err="1" smtClean="0">
                <a:latin typeface="Times New Roman" pitchFamily="18" charset="0"/>
                <a:cs typeface="Times New Roman" pitchFamily="18" charset="0"/>
              </a:rPr>
              <a:t>кер</a:t>
            </a:r>
            <a:r>
              <a:rPr lang="uk-UA" sz="1600" dirty="0" smtClean="0">
                <a:latin typeface="Times New Roman" pitchFamily="18" charset="0"/>
                <a:cs typeface="Times New Roman" pitchFamily="18" charset="0"/>
              </a:rPr>
              <a:t>. </a:t>
            </a:r>
            <a:r>
              <a:rPr lang="uk-UA" sz="1600" dirty="0" err="1" smtClean="0">
                <a:latin typeface="Times New Roman" pitchFamily="18" charset="0"/>
                <a:cs typeface="Times New Roman" pitchFamily="18" charset="0"/>
              </a:rPr>
              <a:t>Сусоєва</a:t>
            </a:r>
            <a:r>
              <a:rPr lang="uk-UA" sz="1600" dirty="0" smtClean="0">
                <a:latin typeface="Times New Roman" pitchFamily="18" charset="0"/>
                <a:cs typeface="Times New Roman" pitchFamily="18" charset="0"/>
              </a:rPr>
              <a:t> О.О.), 4 класу (класний </a:t>
            </a:r>
            <a:r>
              <a:rPr lang="uk-UA" sz="1600" dirty="0" err="1" smtClean="0">
                <a:latin typeface="Times New Roman" pitchFamily="18" charset="0"/>
                <a:cs typeface="Times New Roman" pitchFamily="18" charset="0"/>
              </a:rPr>
              <a:t>кер</a:t>
            </a:r>
            <a:r>
              <a:rPr lang="uk-UA" sz="1600" dirty="0" smtClean="0">
                <a:latin typeface="Times New Roman" pitchFamily="18" charset="0"/>
                <a:cs typeface="Times New Roman" pitchFamily="18" charset="0"/>
              </a:rPr>
              <a:t>. </a:t>
            </a:r>
            <a:r>
              <a:rPr lang="uk-UA" sz="1600" dirty="0" err="1" smtClean="0">
                <a:latin typeface="Times New Roman" pitchFamily="18" charset="0"/>
                <a:cs typeface="Times New Roman" pitchFamily="18" charset="0"/>
              </a:rPr>
              <a:t>Лазуренко</a:t>
            </a:r>
            <a:r>
              <a:rPr lang="uk-UA" sz="1600" dirty="0" smtClean="0">
                <a:latin typeface="Times New Roman" pitchFamily="18" charset="0"/>
                <a:cs typeface="Times New Roman" pitchFamily="18" charset="0"/>
              </a:rPr>
              <a:t> О.І.) зауважень немає. У всіх учнів названих класів ведення титульної сторінки, зміст першої та другої сторінок на високому рівні; в наявності всі документи: ксерокопія свідоцтва про народження учня, паспорт школяра, заява від батьків про вступ до школи. Середній бал ведення особових справ – 5 балів.</a:t>
            </a:r>
            <a:r>
              <a:rPr lang="ru-RU" sz="4000" dirty="0" smtClean="0"/>
              <a:t/>
            </a:r>
            <a:br>
              <a:rPr lang="ru-RU" sz="4000" dirty="0" smtClean="0"/>
            </a:br>
            <a:endParaRPr lang="ru-RU" sz="4000" b="1" i="1" dirty="0" smtClean="0">
              <a:solidFill>
                <a:srgbClr val="137732"/>
              </a:solidFill>
            </a:endParaRPr>
          </a:p>
        </p:txBody>
      </p:sp>
      <p:sp>
        <p:nvSpPr>
          <p:cNvPr id="3075" name="Содержимое 2"/>
          <p:cNvSpPr>
            <a:spLocks noGrp="1"/>
          </p:cNvSpPr>
          <p:nvPr>
            <p:ph idx="1"/>
          </p:nvPr>
        </p:nvSpPr>
        <p:spPr>
          <a:xfrm flipH="1">
            <a:off x="10572792" y="3286123"/>
            <a:ext cx="142876" cy="785819"/>
          </a:xfrm>
        </p:spPr>
        <p:txBody>
          <a:bodyPr/>
          <a:lstStyle/>
          <a:p>
            <a:pPr>
              <a:buFont typeface="Arial" charset="0"/>
              <a:buNone/>
            </a:pPr>
            <a:endParaRPr lang="ru-RU"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title"/>
          </p:nvPr>
        </p:nvSpPr>
        <p:spPr>
          <a:xfrm>
            <a:off x="671482" y="285728"/>
            <a:ext cx="7758170" cy="5357850"/>
          </a:xfrm>
        </p:spPr>
        <p:txBody>
          <a:bodyPr/>
          <a:lstStyle/>
          <a:p>
            <a:pPr algn="l"/>
            <a:r>
              <a:rPr lang="uk-UA" sz="2800" dirty="0" smtClean="0">
                <a:latin typeface="Times New Roman" pitchFamily="18" charset="0"/>
                <a:cs typeface="Times New Roman" pitchFamily="18" charset="0"/>
              </a:rPr>
              <a:t>                       </a:t>
            </a:r>
            <a:r>
              <a:rPr lang="uk-UA" sz="1800" b="1" i="1" dirty="0" smtClean="0">
                <a:latin typeface="Times New Roman" pitchFamily="18" charset="0"/>
                <a:cs typeface="Times New Roman" pitchFamily="18" charset="0"/>
              </a:rPr>
              <a:t>Перевірка ведення щоденників</a:t>
            </a:r>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 </a:t>
            </a:r>
            <a:r>
              <a:rPr lang="uk-UA" sz="1600" dirty="0" smtClean="0">
                <a:latin typeface="Times New Roman" pitchFamily="18" charset="0"/>
                <a:cs typeface="Times New Roman" pitchFamily="18" charset="0"/>
              </a:rPr>
              <a:t>Згідно з планом роботи школи  на 2015 – 2016 </a:t>
            </a:r>
            <a:r>
              <a:rPr lang="uk-UA" sz="1600" dirty="0" err="1" smtClean="0">
                <a:latin typeface="Times New Roman" pitchFamily="18" charset="0"/>
                <a:cs typeface="Times New Roman" pitchFamily="18" charset="0"/>
              </a:rPr>
              <a:t>н.р</a:t>
            </a:r>
            <a:r>
              <a:rPr lang="uk-UA" sz="1600" dirty="0" smtClean="0">
                <a:latin typeface="Times New Roman" pitchFamily="18" charset="0"/>
                <a:cs typeface="Times New Roman" pitchFamily="18" charset="0"/>
              </a:rPr>
              <a:t>. заступником директора з НВР проведена перевірка ведення щоденників . Було виявлені такі недоліки: в учнів 3 класу щоденники ведуться згідно вимог ведення , але в </a:t>
            </a:r>
            <a:r>
              <a:rPr lang="uk-UA" sz="1600" dirty="0" err="1" smtClean="0">
                <a:latin typeface="Times New Roman" pitchFamily="18" charset="0"/>
                <a:cs typeface="Times New Roman" pitchFamily="18" charset="0"/>
              </a:rPr>
              <a:t>Кравцової</a:t>
            </a:r>
            <a:r>
              <a:rPr lang="uk-UA" sz="1600" dirty="0" smtClean="0">
                <a:latin typeface="Times New Roman" pitchFamily="18" charset="0"/>
                <a:cs typeface="Times New Roman" pitchFamily="18" charset="0"/>
              </a:rPr>
              <a:t> Вікторії записи домашніх завдань ведуться не охайно. Середній бал 11,8 б. В Учнів 4 класу частково відсутні записи розкладу уроків т записи розкладу дзвінків у </a:t>
            </a:r>
            <a:r>
              <a:rPr lang="uk-UA" sz="1600" dirty="0" err="1" smtClean="0">
                <a:latin typeface="Times New Roman" pitchFamily="18" charset="0"/>
                <a:cs typeface="Times New Roman" pitchFamily="18" charset="0"/>
              </a:rPr>
              <a:t>Новохатської</a:t>
            </a:r>
            <a:r>
              <a:rPr lang="uk-UA" sz="1600" dirty="0" smtClean="0">
                <a:latin typeface="Times New Roman" pitchFamily="18" charset="0"/>
                <a:cs typeface="Times New Roman" pitchFamily="18" charset="0"/>
              </a:rPr>
              <a:t> Олександри, </a:t>
            </a:r>
            <a:r>
              <a:rPr lang="uk-UA" sz="1600" dirty="0" err="1" smtClean="0">
                <a:latin typeface="Times New Roman" pitchFamily="18" charset="0"/>
                <a:cs typeface="Times New Roman" pitchFamily="18" charset="0"/>
              </a:rPr>
              <a:t>Самохіна</a:t>
            </a:r>
            <a:r>
              <a:rPr lang="uk-UA" sz="1600" dirty="0" smtClean="0">
                <a:latin typeface="Times New Roman" pitchFamily="18" charset="0"/>
                <a:cs typeface="Times New Roman" pitchFamily="18" charset="0"/>
              </a:rPr>
              <a:t> </a:t>
            </a:r>
            <a:r>
              <a:rPr lang="uk-UA" sz="1600" dirty="0" err="1" smtClean="0">
                <a:latin typeface="Times New Roman" pitchFamily="18" charset="0"/>
                <a:cs typeface="Times New Roman" pitchFamily="18" charset="0"/>
              </a:rPr>
              <a:t>Даніїла</a:t>
            </a:r>
            <a:r>
              <a:rPr lang="uk-UA" sz="1600" dirty="0" smtClean="0">
                <a:latin typeface="Times New Roman" pitchFamily="18" charset="0"/>
                <a:cs typeface="Times New Roman" pitchFamily="18" charset="0"/>
              </a:rPr>
              <a:t> відсутні підписи батьків, записи ведуться неохайно. Середній бал 11,4б.</a:t>
            </a:r>
            <a:br>
              <a:rPr lang="uk-UA" sz="1600" dirty="0" smtClean="0">
                <a:latin typeface="Times New Roman" pitchFamily="18" charset="0"/>
                <a:cs typeface="Times New Roman" pitchFamily="18" charset="0"/>
              </a:rPr>
            </a:br>
            <a:r>
              <a:rPr lang="uk-UA" sz="1600" dirty="0" smtClean="0">
                <a:latin typeface="Times New Roman" pitchFamily="18" charset="0"/>
                <a:cs typeface="Times New Roman" pitchFamily="18" charset="0"/>
              </a:rPr>
              <a:t>                                        </a:t>
            </a:r>
            <a:r>
              <a:rPr lang="uk-UA" sz="1800" b="1" i="1" dirty="0" smtClean="0">
                <a:latin typeface="Times New Roman" pitchFamily="18" charset="0"/>
                <a:cs typeface="Times New Roman" pitchFamily="18" charset="0"/>
              </a:rPr>
              <a:t>Перевірка ведення класних журналів</a:t>
            </a:r>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r>
              <a:rPr lang="uk-UA" sz="1600" dirty="0" smtClean="0">
                <a:latin typeface="Times New Roman" pitchFamily="18" charset="0"/>
                <a:cs typeface="Times New Roman" pitchFamily="18" charset="0"/>
              </a:rPr>
              <a:t>По закінченню І чверті  згідно планом роботи школи на 2015 -2016 </a:t>
            </a:r>
            <a:r>
              <a:rPr lang="uk-UA" sz="1600" dirty="0" err="1" smtClean="0">
                <a:latin typeface="Times New Roman" pitchFamily="18" charset="0"/>
                <a:cs typeface="Times New Roman" pitchFamily="18" charset="0"/>
              </a:rPr>
              <a:t>н.р</a:t>
            </a:r>
            <a:r>
              <a:rPr lang="uk-UA" sz="1600" dirty="0" smtClean="0">
                <a:latin typeface="Times New Roman" pitchFamily="18" charset="0"/>
                <a:cs typeface="Times New Roman" pitchFamily="18" charset="0"/>
              </a:rPr>
              <a:t>. було перевірено ведення класних журналів і виявлено такі недоліки: вчителі, які працюють в 2класі не вірно виставлять пропуски учнів і заклеюють клітинки журналу, пропускають дати уроків в обліку навчальних досягнень учнів, заповнюють сторінки журналів не відповідно до інструкції ведення журналів у початковій школі. Середній бал 9,8б. У 3 класі лише вчитель основ </a:t>
            </a:r>
            <a:r>
              <a:rPr lang="uk-UA" sz="1600" dirty="0" smtClean="0">
                <a:latin typeface="Times New Roman" pitchFamily="18" charset="0"/>
                <a:cs typeface="Times New Roman" pitchFamily="18" charset="0"/>
              </a:rPr>
              <a:t>здоров'я </a:t>
            </a:r>
            <a:r>
              <a:rPr lang="uk-UA" sz="1600" dirty="0" smtClean="0">
                <a:latin typeface="Times New Roman" pitchFamily="18" charset="0"/>
                <a:cs typeface="Times New Roman" pitchFamily="18" charset="0"/>
              </a:rPr>
              <a:t>заповнив журнал не вивчивши інструкції ведення журналів у початковій школі. Середній бал 11,6б. У журналі 4 класу також виявлені недоліки  по заповненню сторінок з основ </a:t>
            </a:r>
            <a:r>
              <a:rPr lang="uk-UA" sz="1600" dirty="0" smtClean="0">
                <a:latin typeface="Times New Roman" pitchFamily="18" charset="0"/>
                <a:cs typeface="Times New Roman" pitchFamily="18" charset="0"/>
              </a:rPr>
              <a:t>здоров'я, </a:t>
            </a:r>
            <a:r>
              <a:rPr lang="uk-UA" sz="1600" dirty="0" smtClean="0">
                <a:latin typeface="Times New Roman" pitchFamily="18" charset="0"/>
                <a:cs typeface="Times New Roman" pitchFamily="18" charset="0"/>
              </a:rPr>
              <a:t>та пропущено дату уроку в обліку навчальних досягнень учнів. Середній бал 11,3б.    </a:t>
            </a:r>
            <a:br>
              <a:rPr lang="uk-UA" sz="1600" dirty="0" smtClean="0">
                <a:latin typeface="Times New Roman" pitchFamily="18" charset="0"/>
                <a:cs typeface="Times New Roman" pitchFamily="18" charset="0"/>
              </a:rPr>
            </a:br>
            <a:endParaRPr lang="ru-RU" sz="1600" b="1" i="1" dirty="0" smtClean="0">
              <a:solidFill>
                <a:srgbClr val="137732"/>
              </a:solidFill>
              <a:latin typeface="Times New Roman" pitchFamily="18" charset="0"/>
              <a:cs typeface="Times New Roman" pitchFamily="18" charset="0"/>
            </a:endParaRPr>
          </a:p>
        </p:txBody>
      </p:sp>
      <p:sp>
        <p:nvSpPr>
          <p:cNvPr id="3075" name="Содержимое 2"/>
          <p:cNvSpPr>
            <a:spLocks noGrp="1"/>
          </p:cNvSpPr>
          <p:nvPr>
            <p:ph idx="1"/>
          </p:nvPr>
        </p:nvSpPr>
        <p:spPr>
          <a:xfrm flipH="1">
            <a:off x="10572792" y="3286123"/>
            <a:ext cx="142876" cy="785819"/>
          </a:xfrm>
        </p:spPr>
        <p:txBody>
          <a:bodyPr/>
          <a:lstStyle/>
          <a:p>
            <a:pPr>
              <a:buFont typeface="Arial" charset="0"/>
              <a:buNone/>
            </a:pPr>
            <a:endParaRPr lang="ru-RU"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title"/>
          </p:nvPr>
        </p:nvSpPr>
        <p:spPr>
          <a:xfrm>
            <a:off x="457200" y="274638"/>
            <a:ext cx="8472518" cy="4511684"/>
          </a:xfrm>
        </p:spPr>
        <p:txBody>
          <a:bodyPr/>
          <a:lstStyle/>
          <a:p>
            <a:pPr algn="l"/>
            <a:r>
              <a:rPr lang="uk-UA" sz="2800" b="1" dirty="0" smtClean="0">
                <a:latin typeface="Times New Roman" pitchFamily="18" charset="0"/>
                <a:cs typeface="Times New Roman" pitchFamily="18" charset="0"/>
              </a:rPr>
              <a:t>                              </a:t>
            </a:r>
            <a:r>
              <a:rPr lang="uk-UA" sz="2400" b="1" i="1" dirty="0" smtClean="0">
                <a:latin typeface="Times New Roman" pitchFamily="18" charset="0"/>
                <a:cs typeface="Times New Roman" pitchFamily="18" charset="0"/>
              </a:rPr>
              <a:t>Відвідування уроків</a:t>
            </a:r>
            <a:r>
              <a:rPr lang="uk-UA" sz="2800" b="1" dirty="0" smtClean="0">
                <a:latin typeface="Times New Roman" pitchFamily="18" charset="0"/>
                <a:cs typeface="Times New Roman" pitchFamily="18" charset="0"/>
              </a:rPr>
              <a:t/>
            </a:r>
            <a:br>
              <a:rPr lang="uk-UA" sz="2800" b="1"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На протязі грудня місяця заступником директора з НВР було </a:t>
            </a:r>
            <a:r>
              <a:rPr lang="uk-UA" sz="1800" dirty="0" err="1" smtClean="0">
                <a:latin typeface="Times New Roman" pitchFamily="18" charset="0"/>
                <a:cs typeface="Times New Roman" pitchFamily="18" charset="0"/>
              </a:rPr>
              <a:t>відвідано</a:t>
            </a:r>
            <a:r>
              <a:rPr lang="uk-UA" sz="1800" dirty="0" smtClean="0">
                <a:latin typeface="Times New Roman" pitchFamily="18" charset="0"/>
                <a:cs typeface="Times New Roman" pitchFamily="18" charset="0"/>
              </a:rPr>
              <a:t> уроки вчителів, які викладають в початковій школі </a:t>
            </a:r>
            <a:r>
              <a:rPr lang="uk-UA" sz="1800" dirty="0" err="1" smtClean="0">
                <a:latin typeface="Times New Roman" pitchFamily="18" charset="0"/>
                <a:cs typeface="Times New Roman" pitchFamily="18" charset="0"/>
              </a:rPr>
              <a:t>Лазуренко</a:t>
            </a:r>
            <a:r>
              <a:rPr lang="uk-UA" sz="1800" dirty="0" smtClean="0">
                <a:latin typeface="Times New Roman" pitchFamily="18" charset="0"/>
                <a:cs typeface="Times New Roman" pitchFamily="18" charset="0"/>
              </a:rPr>
              <a:t> О.І., Мойсеєнко Т.А., </a:t>
            </a:r>
            <a:r>
              <a:rPr lang="uk-UA" sz="1800" dirty="0" err="1" smtClean="0">
                <a:latin typeface="Times New Roman" pitchFamily="18" charset="0"/>
                <a:cs typeface="Times New Roman" pitchFamily="18" charset="0"/>
              </a:rPr>
              <a:t>Осінцевої</a:t>
            </a:r>
            <a:r>
              <a:rPr lang="uk-UA" sz="1800" dirty="0" smtClean="0">
                <a:latin typeface="Times New Roman" pitchFamily="18" charset="0"/>
                <a:cs typeface="Times New Roman" pitchFamily="18" charset="0"/>
              </a:rPr>
              <a:t> С.В., Коломієць Л.І., Рубан Л.І., Дмитренко Н.А., Тищенко О.О., Дмитренко А.В. з метою вивчення ефективності роботи з розвитку пізнавальних інтересів учнів, ефективності методів, які застосовує вчитель на уроці, ознайомлення з роботою нового вчителя.  Було перевірено поурочні плани вчителів. З вчителями було обговорено  успішні сторони уроку, та вказано на  недоліки. Попереджено вчителів по повторно відвідування уроків в ІІ семестрі.   </a:t>
            </a:r>
            <a:endParaRPr lang="ru-RU" sz="2800" b="1" dirty="0" smtClean="0">
              <a:latin typeface="Times New Roman" pitchFamily="18" charset="0"/>
              <a:cs typeface="Times New Roman" pitchFamily="18" charset="0"/>
            </a:endParaRPr>
          </a:p>
        </p:txBody>
      </p:sp>
      <p:sp>
        <p:nvSpPr>
          <p:cNvPr id="3075" name="Содержимое 2"/>
          <p:cNvSpPr>
            <a:spLocks noGrp="1"/>
          </p:cNvSpPr>
          <p:nvPr>
            <p:ph idx="1"/>
          </p:nvPr>
        </p:nvSpPr>
        <p:spPr>
          <a:xfrm flipH="1">
            <a:off x="10572792" y="3286123"/>
            <a:ext cx="142876" cy="785819"/>
          </a:xfrm>
        </p:spPr>
        <p:txBody>
          <a:bodyPr/>
          <a:lstStyle/>
          <a:p>
            <a:pPr>
              <a:buFont typeface="Arial" charset="0"/>
              <a:buNone/>
            </a:pPr>
            <a:endParaRPr lang="ru-RU"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483245"/>
          </a:xfrm>
        </p:spPr>
        <p:txBody>
          <a:bodyPr/>
          <a:lstStyle/>
          <a:p>
            <a:pPr lvl="2">
              <a:buNone/>
            </a:pPr>
            <a:endParaRPr lang="ru-RU" dirty="0"/>
          </a:p>
        </p:txBody>
      </p:sp>
      <p:sp>
        <p:nvSpPr>
          <p:cNvPr id="6" name="Овал 5"/>
          <p:cNvSpPr/>
          <p:nvPr/>
        </p:nvSpPr>
        <p:spPr>
          <a:xfrm>
            <a:off x="3428992" y="1428736"/>
            <a:ext cx="2714644" cy="1143008"/>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uk-UA" sz="2800" b="1" dirty="0" smtClean="0">
                <a:latin typeface="Times New Roman" pitchFamily="18" charset="0"/>
                <a:cs typeface="Times New Roman" pitchFamily="18" charset="0"/>
              </a:rPr>
              <a:t>ПК</a:t>
            </a:r>
            <a:endParaRPr lang="ru-RU" sz="2800" b="1" dirty="0" smtClean="0">
              <a:latin typeface="Times New Roman" pitchFamily="18" charset="0"/>
              <a:cs typeface="Times New Roman" pitchFamily="18" charset="0"/>
            </a:endParaRPr>
          </a:p>
          <a:p>
            <a:pPr algn="ctr"/>
            <a:r>
              <a:rPr lang="uk-UA" sz="2800" dirty="0" smtClean="0">
                <a:latin typeface="Times New Roman" pitchFamily="18" charset="0"/>
                <a:cs typeface="Times New Roman" pitchFamily="18" charset="0"/>
              </a:rPr>
              <a:t>15 учнів</a:t>
            </a:r>
            <a:endParaRPr lang="ru-RU" sz="2800" dirty="0">
              <a:latin typeface="Times New Roman" pitchFamily="18" charset="0"/>
              <a:cs typeface="Times New Roman" pitchFamily="18" charset="0"/>
            </a:endParaRPr>
          </a:p>
        </p:txBody>
      </p:sp>
      <p:cxnSp>
        <p:nvCxnSpPr>
          <p:cNvPr id="8" name="Прямая со стрелкой 7"/>
          <p:cNvCxnSpPr>
            <a:stCxn id="6" idx="3"/>
          </p:cNvCxnSpPr>
          <p:nvPr/>
        </p:nvCxnSpPr>
        <p:spPr>
          <a:xfrm rot="5400000">
            <a:off x="2722536" y="2253555"/>
            <a:ext cx="953208" cy="12548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a:stCxn id="6" idx="4"/>
          </p:cNvCxnSpPr>
          <p:nvPr/>
        </p:nvCxnSpPr>
        <p:spPr>
          <a:xfrm rot="5400000">
            <a:off x="3963983" y="3393281"/>
            <a:ext cx="1643868"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p:cNvCxnSpPr>
            <a:stCxn id="6" idx="5"/>
          </p:cNvCxnSpPr>
          <p:nvPr/>
        </p:nvCxnSpPr>
        <p:spPr>
          <a:xfrm rot="16200000" flipH="1">
            <a:off x="5754008" y="2396430"/>
            <a:ext cx="1010352" cy="10261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Прямоугольник 12"/>
          <p:cNvSpPr/>
          <p:nvPr/>
        </p:nvSpPr>
        <p:spPr>
          <a:xfrm>
            <a:off x="1857356" y="3357562"/>
            <a:ext cx="1500198" cy="92869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uk-UA" sz="2400" b="1" dirty="0" smtClean="0">
                <a:latin typeface="Times New Roman" pitchFamily="18" charset="0"/>
                <a:cs typeface="Times New Roman" pitchFamily="18" charset="0"/>
              </a:rPr>
              <a:t>2клас</a:t>
            </a:r>
          </a:p>
          <a:p>
            <a:pPr algn="ctr"/>
            <a:r>
              <a:rPr lang="uk-UA" sz="2400" dirty="0" smtClean="0">
                <a:latin typeface="Times New Roman" pitchFamily="18" charset="0"/>
                <a:cs typeface="Times New Roman" pitchFamily="18" charset="0"/>
              </a:rPr>
              <a:t>6 учнів</a:t>
            </a:r>
            <a:endParaRPr lang="ru-RU" sz="2400" dirty="0">
              <a:latin typeface="Times New Roman" pitchFamily="18" charset="0"/>
              <a:cs typeface="Times New Roman" pitchFamily="18" charset="0"/>
            </a:endParaRPr>
          </a:p>
        </p:txBody>
      </p:sp>
      <p:sp>
        <p:nvSpPr>
          <p:cNvPr id="15" name="Прямоугольник 14"/>
          <p:cNvSpPr/>
          <p:nvPr/>
        </p:nvSpPr>
        <p:spPr>
          <a:xfrm>
            <a:off x="4143372" y="4214818"/>
            <a:ext cx="1500198" cy="914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uk-UA" sz="2400" b="1" dirty="0" smtClean="0">
                <a:latin typeface="Times New Roman" pitchFamily="18" charset="0"/>
                <a:cs typeface="Times New Roman" pitchFamily="18" charset="0"/>
              </a:rPr>
              <a:t>3 клас</a:t>
            </a:r>
          </a:p>
          <a:p>
            <a:pPr algn="ctr"/>
            <a:r>
              <a:rPr lang="uk-UA" sz="2400" dirty="0" smtClean="0">
                <a:latin typeface="Times New Roman" pitchFamily="18" charset="0"/>
                <a:cs typeface="Times New Roman" pitchFamily="18" charset="0"/>
              </a:rPr>
              <a:t>3 учні</a:t>
            </a:r>
            <a:endParaRPr lang="ru-RU" sz="2400" dirty="0">
              <a:latin typeface="Times New Roman" pitchFamily="18" charset="0"/>
              <a:cs typeface="Times New Roman" pitchFamily="18" charset="0"/>
            </a:endParaRPr>
          </a:p>
        </p:txBody>
      </p:sp>
      <p:sp>
        <p:nvSpPr>
          <p:cNvPr id="19" name="Прямоугольник 18"/>
          <p:cNvSpPr/>
          <p:nvPr/>
        </p:nvSpPr>
        <p:spPr>
          <a:xfrm>
            <a:off x="6215074" y="3429000"/>
            <a:ext cx="1500198" cy="92869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uk-UA" sz="2400" b="1" dirty="0" smtClean="0">
                <a:latin typeface="Times New Roman" pitchFamily="18" charset="0"/>
                <a:cs typeface="Times New Roman" pitchFamily="18" charset="0"/>
              </a:rPr>
              <a:t>4 клас</a:t>
            </a:r>
          </a:p>
          <a:p>
            <a:pPr algn="ctr"/>
            <a:r>
              <a:rPr lang="uk-UA" sz="2400" dirty="0" smtClean="0">
                <a:latin typeface="Times New Roman" pitchFamily="18" charset="0"/>
                <a:cs typeface="Times New Roman" pitchFamily="18" charset="0"/>
              </a:rPr>
              <a:t>6 учнів</a:t>
            </a:r>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title"/>
          </p:nvPr>
        </p:nvSpPr>
        <p:spPr>
          <a:xfrm flipV="1">
            <a:off x="10715668" y="500042"/>
            <a:ext cx="785818" cy="71438"/>
          </a:xfrm>
        </p:spPr>
        <p:txBody>
          <a:bodyPr/>
          <a:lstStyle/>
          <a:p>
            <a:r>
              <a:rPr lang="uk-UA" sz="4000" b="1" i="1" dirty="0" smtClean="0">
                <a:solidFill>
                  <a:srgbClr val="137732"/>
                </a:solidFill>
              </a:rPr>
              <a:t>2 клас</a:t>
            </a:r>
            <a:endParaRPr lang="ru-RU" sz="4000" b="1" i="1" dirty="0" smtClean="0">
              <a:solidFill>
                <a:srgbClr val="137732"/>
              </a:solidFill>
            </a:endParaRPr>
          </a:p>
        </p:txBody>
      </p:sp>
      <p:sp>
        <p:nvSpPr>
          <p:cNvPr id="3075" name="Содержимое 2"/>
          <p:cNvSpPr>
            <a:spLocks noGrp="1"/>
          </p:cNvSpPr>
          <p:nvPr>
            <p:ph idx="1"/>
          </p:nvPr>
        </p:nvSpPr>
        <p:spPr>
          <a:xfrm>
            <a:off x="457200" y="571480"/>
            <a:ext cx="8543956" cy="5554683"/>
          </a:xfrm>
        </p:spPr>
        <p:txBody>
          <a:bodyPr/>
          <a:lstStyle/>
          <a:p>
            <a:pPr>
              <a:buFont typeface="Arial" charset="0"/>
              <a:buNone/>
            </a:pPr>
            <a:endParaRPr lang="uk-UA" dirty="0" smtClean="0"/>
          </a:p>
          <a:p>
            <a:pPr>
              <a:buFont typeface="Arial" charset="0"/>
              <a:buNone/>
            </a:pPr>
            <a:endParaRPr lang="uk-UA" dirty="0" smtClean="0"/>
          </a:p>
          <a:p>
            <a:pPr>
              <a:buFont typeface="Arial" charset="0"/>
              <a:buNone/>
            </a:pPr>
            <a:endParaRPr lang="uk-UA" dirty="0" smtClean="0"/>
          </a:p>
          <a:p>
            <a:pPr>
              <a:buFont typeface="Arial" charset="0"/>
              <a:buNone/>
            </a:pPr>
            <a:r>
              <a:rPr lang="uk-UA" dirty="0" smtClean="0"/>
              <a:t>          </a:t>
            </a:r>
          </a:p>
          <a:p>
            <a:pPr>
              <a:buFont typeface="Arial" charset="0"/>
              <a:buNone/>
            </a:pPr>
            <a:r>
              <a:rPr lang="uk-UA" dirty="0" smtClean="0"/>
              <a:t>            </a:t>
            </a:r>
            <a:r>
              <a:rPr lang="uk-UA" b="1" i="1" dirty="0" smtClean="0">
                <a:latin typeface="Times New Roman" pitchFamily="18" charset="0"/>
                <a:cs typeface="Times New Roman" pitchFamily="18" charset="0"/>
              </a:rPr>
              <a:t>норма читання на кінець І семестру</a:t>
            </a:r>
          </a:p>
          <a:p>
            <a:pPr>
              <a:buFont typeface="Arial" charset="0"/>
              <a:buNone/>
            </a:pPr>
            <a:endParaRPr lang="uk-UA" dirty="0" smtClean="0"/>
          </a:p>
          <a:p>
            <a:pPr>
              <a:buNone/>
            </a:pPr>
            <a:r>
              <a:rPr lang="uk-UA" sz="1800" b="1" dirty="0" smtClean="0">
                <a:latin typeface="Times New Roman" pitchFamily="18" charset="0"/>
                <a:cs typeface="Times New Roman" pitchFamily="18" charset="0"/>
              </a:rPr>
              <a:t>    2 клас </a:t>
            </a:r>
            <a:r>
              <a:rPr lang="uk-UA" sz="1800" u="sng" dirty="0" smtClean="0">
                <a:latin typeface="Times New Roman" pitchFamily="18" charset="0"/>
                <a:cs typeface="Times New Roman" pitchFamily="18" charset="0"/>
              </a:rPr>
              <a:t>35-45 слів</a:t>
            </a:r>
            <a:r>
              <a:rPr lang="uk-UA" sz="1800" dirty="0" smtClean="0">
                <a:latin typeface="Times New Roman" pitchFamily="18" charset="0"/>
                <a:cs typeface="Times New Roman" pitchFamily="18" charset="0"/>
              </a:rPr>
              <a:t>.           </a:t>
            </a:r>
            <a:r>
              <a:rPr lang="uk-UA" sz="1800" dirty="0" smtClean="0">
                <a:latin typeface="Times New Roman" pitchFamily="18" charset="0"/>
                <a:cs typeface="Times New Roman" pitchFamily="18" charset="0"/>
              </a:rPr>
              <a:t>          </a:t>
            </a:r>
            <a:r>
              <a:rPr lang="uk-UA" sz="1800" b="1" dirty="0" smtClean="0">
                <a:latin typeface="Times New Roman" pitchFamily="18" charset="0"/>
                <a:cs typeface="Times New Roman" pitchFamily="18" charset="0"/>
              </a:rPr>
              <a:t>3 клас  </a:t>
            </a:r>
            <a:r>
              <a:rPr lang="uk-UA" sz="1800" u="sng" dirty="0" smtClean="0">
                <a:latin typeface="Times New Roman" pitchFamily="18" charset="0"/>
                <a:cs typeface="Times New Roman" pitchFamily="18" charset="0"/>
              </a:rPr>
              <a:t>65-70 слів</a:t>
            </a:r>
            <a:r>
              <a:rPr lang="uk-UA" sz="1800" dirty="0" smtClean="0">
                <a:latin typeface="Times New Roman" pitchFamily="18" charset="0"/>
                <a:cs typeface="Times New Roman" pitchFamily="18" charset="0"/>
              </a:rPr>
              <a:t>           </a:t>
            </a:r>
            <a:r>
              <a:rPr lang="uk-UA" sz="1800" dirty="0" smtClean="0">
                <a:latin typeface="Times New Roman" pitchFamily="18" charset="0"/>
                <a:cs typeface="Times New Roman" pitchFamily="18" charset="0"/>
              </a:rPr>
              <a:t>   </a:t>
            </a:r>
            <a:r>
              <a:rPr lang="uk-UA" sz="1800" b="1" dirty="0" smtClean="0">
                <a:latin typeface="Times New Roman" pitchFamily="18" charset="0"/>
                <a:cs typeface="Times New Roman" pitchFamily="18" charset="0"/>
              </a:rPr>
              <a:t>4 клас </a:t>
            </a:r>
            <a:r>
              <a:rPr lang="uk-UA" sz="1800" u="sng" dirty="0" smtClean="0">
                <a:latin typeface="Times New Roman" pitchFamily="18" charset="0"/>
                <a:cs typeface="Times New Roman" pitchFamily="18" charset="0"/>
              </a:rPr>
              <a:t>80-85 слів</a:t>
            </a:r>
          </a:p>
          <a:p>
            <a:pPr>
              <a:buNone/>
            </a:pPr>
            <a:r>
              <a:rPr lang="uk-UA" sz="1400" dirty="0" smtClean="0">
                <a:latin typeface="Times New Roman" pitchFamily="18" charset="0"/>
                <a:cs typeface="Times New Roman" pitchFamily="18" charset="0"/>
              </a:rPr>
              <a:t>5 учні </a:t>
            </a:r>
            <a:r>
              <a:rPr lang="uk-UA" sz="1400" dirty="0" err="1" smtClean="0">
                <a:latin typeface="Times New Roman" pitchFamily="18" charset="0"/>
                <a:cs typeface="Times New Roman" pitchFamily="18" charset="0"/>
              </a:rPr>
              <a:t>вкладают</a:t>
            </a:r>
            <a:r>
              <a:rPr lang="uk-UA" sz="1400" dirty="0" smtClean="0">
                <a:latin typeface="Times New Roman" pitchFamily="18" charset="0"/>
                <a:cs typeface="Times New Roman" pitchFamily="18" charset="0"/>
              </a:rPr>
              <a:t>. в Т.Ч.</a:t>
            </a:r>
            <a:r>
              <a:rPr lang="en-US" sz="1400" dirty="0" smtClean="0">
                <a:latin typeface="Times New Roman" pitchFamily="18" charset="0"/>
                <a:cs typeface="Times New Roman" pitchFamily="18" charset="0"/>
              </a:rPr>
              <a:t>(</a:t>
            </a:r>
            <a:r>
              <a:rPr lang="uk-UA" sz="1400" dirty="0" smtClean="0">
                <a:latin typeface="Times New Roman" pitchFamily="18" charset="0"/>
                <a:cs typeface="Times New Roman" pitchFamily="18" charset="0"/>
              </a:rPr>
              <a:t>83%</a:t>
            </a:r>
            <a:r>
              <a:rPr lang="en-US" sz="1400" dirty="0" smtClean="0">
                <a:latin typeface="Times New Roman" pitchFamily="18" charset="0"/>
                <a:cs typeface="Times New Roman" pitchFamily="18" charset="0"/>
              </a:rPr>
              <a:t>)</a:t>
            </a:r>
            <a:r>
              <a:rPr lang="uk-UA"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         </a:t>
            </a:r>
            <a:r>
              <a:rPr lang="uk-UA" sz="1400" dirty="0" smtClean="0">
                <a:latin typeface="Times New Roman" pitchFamily="18" charset="0"/>
                <a:cs typeface="Times New Roman" pitchFamily="18" charset="0"/>
              </a:rPr>
              <a:t>  всі учні  </a:t>
            </a:r>
            <a:r>
              <a:rPr lang="uk-UA" sz="1400" dirty="0" err="1" smtClean="0">
                <a:latin typeface="Times New Roman" pitchFamily="18" charset="0"/>
                <a:cs typeface="Times New Roman" pitchFamily="18" charset="0"/>
              </a:rPr>
              <a:t>вкладают</a:t>
            </a:r>
            <a:r>
              <a:rPr lang="uk-UA" sz="1400" dirty="0" smtClean="0">
                <a:latin typeface="Times New Roman" pitchFamily="18" charset="0"/>
                <a:cs typeface="Times New Roman" pitchFamily="18" charset="0"/>
              </a:rPr>
              <a:t>. в Т.Ч.</a:t>
            </a:r>
            <a:r>
              <a:rPr lang="en-US" sz="1400" dirty="0" smtClean="0">
                <a:latin typeface="Times New Roman" pitchFamily="18" charset="0"/>
                <a:cs typeface="Times New Roman" pitchFamily="18" charset="0"/>
              </a:rPr>
              <a:t>(1</a:t>
            </a:r>
            <a:r>
              <a:rPr lang="uk-UA" sz="1400" dirty="0" smtClean="0">
                <a:latin typeface="Times New Roman" pitchFamily="18" charset="0"/>
                <a:cs typeface="Times New Roman" pitchFamily="18" charset="0"/>
              </a:rPr>
              <a:t>00% </a:t>
            </a:r>
            <a:r>
              <a:rPr lang="en-US" sz="1400" dirty="0" smtClean="0">
                <a:latin typeface="Times New Roman" pitchFamily="18" charset="0"/>
                <a:cs typeface="Times New Roman" pitchFamily="18" charset="0"/>
              </a:rPr>
              <a:t>)</a:t>
            </a:r>
            <a:r>
              <a:rPr lang="uk-UA" sz="1400" dirty="0" smtClean="0">
                <a:latin typeface="Times New Roman" pitchFamily="18" charset="0"/>
                <a:cs typeface="Times New Roman" pitchFamily="18" charset="0"/>
              </a:rPr>
              <a:t>     всі  учні </a:t>
            </a:r>
            <a:r>
              <a:rPr lang="uk-UA" sz="1400" dirty="0" err="1" smtClean="0">
                <a:latin typeface="Times New Roman" pitchFamily="18" charset="0"/>
                <a:cs typeface="Times New Roman" pitchFamily="18" charset="0"/>
              </a:rPr>
              <a:t>вкладают</a:t>
            </a:r>
            <a:r>
              <a:rPr lang="uk-UA" sz="1400" dirty="0" smtClean="0">
                <a:latin typeface="Times New Roman" pitchFamily="18" charset="0"/>
                <a:cs typeface="Times New Roman" pitchFamily="18" charset="0"/>
              </a:rPr>
              <a:t>.</a:t>
            </a:r>
            <a:r>
              <a:rPr lang="en-US" sz="1400" dirty="0" smtClean="0">
                <a:latin typeface="Times New Roman" pitchFamily="18" charset="0"/>
                <a:cs typeface="Times New Roman" pitchFamily="18" charset="0"/>
              </a:rPr>
              <a:t> </a:t>
            </a:r>
            <a:r>
              <a:rPr lang="uk-UA" sz="1400" dirty="0" smtClean="0">
                <a:latin typeface="Times New Roman" pitchFamily="18" charset="0"/>
                <a:cs typeface="Times New Roman" pitchFamily="18" charset="0"/>
              </a:rPr>
              <a:t>в Т.Ч. </a:t>
            </a:r>
            <a:r>
              <a:rPr lang="en-US" sz="1400" dirty="0" smtClean="0">
                <a:latin typeface="Times New Roman" pitchFamily="18" charset="0"/>
                <a:cs typeface="Times New Roman" pitchFamily="18" charset="0"/>
              </a:rPr>
              <a:t>(</a:t>
            </a:r>
            <a:r>
              <a:rPr lang="uk-UA" sz="1400" dirty="0" smtClean="0">
                <a:latin typeface="Times New Roman" pitchFamily="18" charset="0"/>
                <a:cs typeface="Times New Roman" pitchFamily="18" charset="0"/>
              </a:rPr>
              <a:t>100%</a:t>
            </a:r>
            <a:r>
              <a:rPr lang="en-US" sz="1400" dirty="0" smtClean="0">
                <a:latin typeface="Times New Roman" pitchFamily="18" charset="0"/>
                <a:cs typeface="Times New Roman" pitchFamily="18" charset="0"/>
              </a:rPr>
              <a:t>)</a:t>
            </a:r>
            <a:r>
              <a:rPr lang="uk-UA" sz="1400" dirty="0" smtClean="0">
                <a:latin typeface="Times New Roman" pitchFamily="18" charset="0"/>
                <a:cs typeface="Times New Roman" pitchFamily="18" charset="0"/>
              </a:rPr>
              <a:t> </a:t>
            </a:r>
          </a:p>
          <a:p>
            <a:pPr>
              <a:buNone/>
            </a:pPr>
            <a:r>
              <a:rPr lang="uk-UA" sz="1400" dirty="0" smtClean="0">
                <a:latin typeface="Times New Roman" pitchFamily="18" charset="0"/>
                <a:cs typeface="Times New Roman" pitchFamily="18" charset="0"/>
              </a:rPr>
              <a:t>1 учень не </a:t>
            </a:r>
            <a:r>
              <a:rPr lang="uk-UA" sz="1400" dirty="0" err="1" smtClean="0">
                <a:latin typeface="Times New Roman" pitchFamily="18" charset="0"/>
                <a:cs typeface="Times New Roman" pitchFamily="18" charset="0"/>
              </a:rPr>
              <a:t>вкладаєт</a:t>
            </a:r>
            <a:r>
              <a:rPr lang="uk-UA"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a:t>
            </a:r>
            <a:r>
              <a:rPr lang="uk-UA" sz="1400" dirty="0" smtClean="0">
                <a:latin typeface="Times New Roman" pitchFamily="18" charset="0"/>
                <a:cs typeface="Times New Roman" pitchFamily="18" charset="0"/>
              </a:rPr>
              <a:t>17% </a:t>
            </a:r>
            <a:r>
              <a:rPr lang="en-US" sz="1400" dirty="0" smtClean="0">
                <a:latin typeface="Times New Roman" pitchFamily="18" charset="0"/>
                <a:cs typeface="Times New Roman" pitchFamily="18" charset="0"/>
              </a:rPr>
              <a:t>)                                                                           </a:t>
            </a:r>
            <a:r>
              <a:rPr lang="uk-UA" sz="1400" dirty="0" smtClean="0">
                <a:latin typeface="Times New Roman" pitchFamily="18" charset="0"/>
                <a:cs typeface="Times New Roman" pitchFamily="18" charset="0"/>
              </a:rPr>
              <a:t>5 учнів читають</a:t>
            </a:r>
            <a:r>
              <a:rPr lang="en-US" sz="1400" dirty="0" smtClean="0">
                <a:latin typeface="Times New Roman" pitchFamily="18" charset="0"/>
                <a:cs typeface="Times New Roman" pitchFamily="18" charset="0"/>
              </a:rPr>
              <a:t> </a:t>
            </a:r>
            <a:r>
              <a:rPr lang="uk-UA" sz="1400" dirty="0" smtClean="0">
                <a:latin typeface="Times New Roman" pitchFamily="18" charset="0"/>
                <a:cs typeface="Times New Roman" pitchFamily="18" charset="0"/>
              </a:rPr>
              <a:t>більше норми</a:t>
            </a:r>
            <a:r>
              <a:rPr lang="en-US" sz="1400" dirty="0" smtClean="0">
                <a:latin typeface="Times New Roman" pitchFamily="18" charset="0"/>
                <a:cs typeface="Times New Roman" pitchFamily="18" charset="0"/>
              </a:rPr>
              <a:t> </a:t>
            </a:r>
            <a:endParaRPr lang="uk-UA" sz="1400" dirty="0" smtClean="0">
              <a:latin typeface="Times New Roman" pitchFamily="18" charset="0"/>
              <a:cs typeface="Times New Roman" pitchFamily="18" charset="0"/>
            </a:endParaRPr>
          </a:p>
          <a:p>
            <a:pPr>
              <a:buFont typeface="Arial" charset="0"/>
              <a:buNone/>
            </a:pPr>
            <a:r>
              <a:rPr lang="uk-UA" sz="1400" dirty="0" err="1" smtClean="0">
                <a:latin typeface="Times New Roman" pitchFamily="18" charset="0"/>
                <a:cs typeface="Times New Roman" pitchFamily="18" charset="0"/>
              </a:rPr>
              <a:t>Скляров</a:t>
            </a:r>
            <a:r>
              <a:rPr lang="uk-UA" sz="1400" dirty="0" smtClean="0">
                <a:latin typeface="Times New Roman" pitchFamily="18" charset="0"/>
                <a:cs typeface="Times New Roman" pitchFamily="18" charset="0"/>
              </a:rPr>
              <a:t> І.-15с.                                                                               </a:t>
            </a:r>
          </a:p>
          <a:p>
            <a:pPr>
              <a:buNone/>
            </a:pPr>
            <a:r>
              <a:rPr lang="uk-UA" sz="1400" dirty="0" smtClean="0">
                <a:latin typeface="Times New Roman" pitchFamily="18" charset="0"/>
                <a:cs typeface="Times New Roman" pitchFamily="18" charset="0"/>
              </a:rPr>
              <a:t>                                                                                                                  </a:t>
            </a:r>
            <a:endParaRPr lang="ru-RU" sz="1800" dirty="0" smtClean="0">
              <a:latin typeface="Times New Roman" pitchFamily="18" charset="0"/>
              <a:cs typeface="Times New Roman" pitchFamily="18" charset="0"/>
            </a:endParaRPr>
          </a:p>
        </p:txBody>
      </p:sp>
      <p:sp>
        <p:nvSpPr>
          <p:cNvPr id="7" name="Овал 6"/>
          <p:cNvSpPr/>
          <p:nvPr/>
        </p:nvSpPr>
        <p:spPr>
          <a:xfrm>
            <a:off x="2285984" y="714356"/>
            <a:ext cx="4143404" cy="1485904"/>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uk-UA" sz="3600" b="1" dirty="0" smtClean="0">
                <a:latin typeface="Times New Roman" pitchFamily="18" charset="0"/>
                <a:cs typeface="Times New Roman" pitchFamily="18" charset="0"/>
              </a:rPr>
              <a:t>Техніка читання</a:t>
            </a:r>
            <a:endParaRPr lang="ru-RU" sz="3600" b="1" dirty="0">
              <a:latin typeface="Times New Roman" pitchFamily="18" charset="0"/>
              <a:cs typeface="Times New Roman" pitchFamily="18" charset="0"/>
            </a:endParaRPr>
          </a:p>
        </p:txBody>
      </p:sp>
      <p:cxnSp>
        <p:nvCxnSpPr>
          <p:cNvPr id="11" name="Прямая со стрелкой 10"/>
          <p:cNvCxnSpPr>
            <a:stCxn id="7" idx="3"/>
          </p:cNvCxnSpPr>
          <p:nvPr/>
        </p:nvCxnSpPr>
        <p:spPr>
          <a:xfrm rot="5400000">
            <a:off x="2080519" y="1973806"/>
            <a:ext cx="803405" cy="82110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p:cNvCxnSpPr>
            <a:stCxn id="7" idx="4"/>
          </p:cNvCxnSpPr>
          <p:nvPr/>
        </p:nvCxnSpPr>
        <p:spPr>
          <a:xfrm rot="5400000">
            <a:off x="4050096" y="2507850"/>
            <a:ext cx="61518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a:stCxn id="7" idx="5"/>
          </p:cNvCxnSpPr>
          <p:nvPr/>
        </p:nvCxnSpPr>
        <p:spPr>
          <a:xfrm rot="16200000" flipH="1">
            <a:off x="5760011" y="2045244"/>
            <a:ext cx="874842" cy="7496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Содержимое 2"/>
          <p:cNvSpPr>
            <a:spLocks noGrp="1"/>
          </p:cNvSpPr>
          <p:nvPr>
            <p:ph idx="1"/>
          </p:nvPr>
        </p:nvSpPr>
        <p:spPr>
          <a:xfrm>
            <a:off x="857224" y="1571612"/>
            <a:ext cx="7829550" cy="4525963"/>
          </a:xfrm>
        </p:spPr>
        <p:txBody>
          <a:bodyPr/>
          <a:lstStyle/>
          <a:p>
            <a:pPr>
              <a:buFont typeface="Arial" charset="0"/>
              <a:buNone/>
            </a:pPr>
            <a:r>
              <a:rPr lang="ru-RU" u="sng" dirty="0" smtClean="0">
                <a:hlinkClick r:id="rId2"/>
              </a:rPr>
              <a:t> </a:t>
            </a:r>
            <a:endParaRPr lang="ru-RU" dirty="0" smtClean="0"/>
          </a:p>
        </p:txBody>
      </p:sp>
      <p:sp>
        <p:nvSpPr>
          <p:cNvPr id="4" name="Заголовок 1"/>
          <p:cNvSpPr>
            <a:spLocks noGrp="1"/>
          </p:cNvSpPr>
          <p:nvPr>
            <p:ph type="title"/>
          </p:nvPr>
        </p:nvSpPr>
        <p:spPr>
          <a:xfrm>
            <a:off x="214282" y="500042"/>
            <a:ext cx="8715436" cy="5440378"/>
          </a:xfrm>
        </p:spPr>
        <p:txBody>
          <a:bodyPr/>
          <a:lstStyle/>
          <a:p>
            <a:pPr algn="l"/>
            <a:r>
              <a:rPr lang="uk-UA" sz="2800" i="1" dirty="0" smtClean="0">
                <a:latin typeface="Times New Roman" pitchFamily="18" charset="0"/>
                <a:cs typeface="Times New Roman" pitchFamily="18" charset="0"/>
              </a:rPr>
              <a:t>               </a:t>
            </a:r>
            <a:br>
              <a:rPr lang="uk-UA" sz="2800" i="1" dirty="0" smtClean="0">
                <a:latin typeface="Times New Roman" pitchFamily="18" charset="0"/>
                <a:cs typeface="Times New Roman" pitchFamily="18" charset="0"/>
              </a:rPr>
            </a:br>
            <a:r>
              <a:rPr lang="uk-UA" sz="2800" i="1" dirty="0" smtClean="0">
                <a:latin typeface="Times New Roman" pitchFamily="18" charset="0"/>
                <a:cs typeface="Times New Roman" pitchFamily="18" charset="0"/>
              </a:rPr>
              <a:t/>
            </a:r>
            <a:br>
              <a:rPr lang="uk-UA" sz="2800" i="1" dirty="0" smtClean="0">
                <a:latin typeface="Times New Roman" pitchFamily="18" charset="0"/>
                <a:cs typeface="Times New Roman" pitchFamily="18" charset="0"/>
              </a:rPr>
            </a:br>
            <a:r>
              <a:rPr lang="uk-UA" sz="2800" i="1" dirty="0" smtClean="0">
                <a:latin typeface="Times New Roman" pitchFamily="18" charset="0"/>
                <a:cs typeface="Times New Roman" pitchFamily="18" charset="0"/>
              </a:rPr>
              <a:t>            </a:t>
            </a:r>
            <a:br>
              <a:rPr lang="uk-UA" sz="2800" i="1" dirty="0" smtClean="0">
                <a:latin typeface="Times New Roman" pitchFamily="18" charset="0"/>
                <a:cs typeface="Times New Roman" pitchFamily="18" charset="0"/>
              </a:rPr>
            </a:br>
            <a:r>
              <a:rPr lang="uk-UA" sz="2800" b="1" dirty="0" smtClean="0">
                <a:latin typeface="Times New Roman" pitchFamily="18" charset="0"/>
                <a:cs typeface="Times New Roman" pitchFamily="18" charset="0"/>
              </a:rPr>
              <a:t>                     3 клас                                     4 </a:t>
            </a:r>
            <a:r>
              <a:rPr lang="uk-UA" sz="2800" b="1" dirty="0" err="1" smtClean="0">
                <a:latin typeface="Times New Roman" pitchFamily="18" charset="0"/>
                <a:cs typeface="Times New Roman" pitchFamily="18" charset="0"/>
              </a:rPr>
              <a:t>клас</a:t>
            </a:r>
            <a:r>
              <a:rPr lang="uk-UA" sz="2800" i="1" dirty="0" smtClean="0">
                <a:latin typeface="Times New Roman" pitchFamily="18" charset="0"/>
                <a:cs typeface="Times New Roman" pitchFamily="18" charset="0"/>
              </a:rPr>
              <a:t/>
            </a:r>
            <a:br>
              <a:rPr lang="uk-UA" sz="2800" i="1" dirty="0" smtClean="0">
                <a:latin typeface="Times New Roman" pitchFamily="18" charset="0"/>
                <a:cs typeface="Times New Roman" pitchFamily="18" charset="0"/>
              </a:rPr>
            </a:br>
            <a:r>
              <a:rPr lang="uk-UA" sz="2800" i="1" dirty="0" smtClean="0">
                <a:latin typeface="Times New Roman" pitchFamily="18" charset="0"/>
                <a:cs typeface="Times New Roman" pitchFamily="18" charset="0"/>
              </a:rPr>
              <a:t>         </a:t>
            </a:r>
            <a:r>
              <a:rPr lang="uk-UA" sz="1800" dirty="0" smtClean="0">
                <a:latin typeface="Times New Roman" pitchFamily="18" charset="0"/>
                <a:cs typeface="Times New Roman" pitchFamily="18" charset="0"/>
              </a:rPr>
              <a:t>2 учні мають високий рівень</a:t>
            </a:r>
            <a:r>
              <a:rPr lang="en-US" sz="1800" dirty="0" smtClean="0">
                <a:latin typeface="Times New Roman" pitchFamily="18" charset="0"/>
                <a:cs typeface="Times New Roman" pitchFamily="18" charset="0"/>
              </a:rPr>
              <a:t>(</a:t>
            </a:r>
            <a:r>
              <a:rPr lang="uk-UA" sz="1800" dirty="0" smtClean="0">
                <a:latin typeface="Times New Roman" pitchFamily="18" charset="0"/>
                <a:cs typeface="Times New Roman" pitchFamily="18" charset="0"/>
              </a:rPr>
              <a:t>66%)   </a:t>
            </a:r>
            <a:r>
              <a:rPr lang="uk-UA" sz="1800" dirty="0" smtClean="0">
                <a:latin typeface="Times New Roman" pitchFamily="18" charset="0"/>
                <a:cs typeface="Times New Roman" pitchFamily="18" charset="0"/>
              </a:rPr>
              <a:t> </a:t>
            </a:r>
            <a:r>
              <a:rPr lang="uk-UA" sz="1800" dirty="0" smtClean="0">
                <a:latin typeface="Times New Roman" pitchFamily="18" charset="0"/>
                <a:cs typeface="Times New Roman" pitchFamily="18" charset="0"/>
              </a:rPr>
              <a:t>3 учні мають  високий рівень (50%)</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 </a:t>
            </a:r>
            <a:r>
              <a:rPr lang="uk-UA" sz="1800" dirty="0" smtClean="0">
                <a:latin typeface="Times New Roman" pitchFamily="18" charset="0"/>
                <a:cs typeface="Times New Roman" pitchFamily="18" charset="0"/>
              </a:rPr>
              <a:t>            </a:t>
            </a:r>
            <a:r>
              <a:rPr lang="uk-UA" sz="1800" dirty="0" smtClean="0">
                <a:latin typeface="Times New Roman" pitchFamily="18" charset="0"/>
                <a:cs typeface="Times New Roman" pitchFamily="18" charset="0"/>
              </a:rPr>
              <a:t>у </a:t>
            </a:r>
            <a:r>
              <a:rPr lang="uk-UA" sz="1800" dirty="0" err="1" smtClean="0">
                <a:latin typeface="Times New Roman" pitchFamily="18" charset="0"/>
                <a:cs typeface="Times New Roman" pitchFamily="18" charset="0"/>
              </a:rPr>
              <a:t>Кравцової</a:t>
            </a:r>
            <a:r>
              <a:rPr lang="uk-UA" sz="1800" dirty="0" smtClean="0">
                <a:latin typeface="Times New Roman" pitchFamily="18" charset="0"/>
                <a:cs typeface="Times New Roman" pitchFamily="18" charset="0"/>
              </a:rPr>
              <a:t> Вікторії               </a:t>
            </a:r>
            <a:r>
              <a:rPr lang="uk-UA" sz="1800" dirty="0" smtClean="0">
                <a:latin typeface="Times New Roman" pitchFamily="18" charset="0"/>
                <a:cs typeface="Times New Roman" pitchFamily="18" charset="0"/>
              </a:rPr>
              <a:t>              </a:t>
            </a:r>
            <a:r>
              <a:rPr lang="uk-UA" sz="1800" dirty="0" smtClean="0">
                <a:latin typeface="Times New Roman" pitchFamily="18" charset="0"/>
                <a:cs typeface="Times New Roman" pitchFamily="18" charset="0"/>
              </a:rPr>
              <a:t>у 2-х учнів  достатній рівень (33%) </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 </a:t>
            </a:r>
            <a:r>
              <a:rPr lang="uk-UA" sz="1800" dirty="0" smtClean="0">
                <a:latin typeface="Times New Roman" pitchFamily="18" charset="0"/>
                <a:cs typeface="Times New Roman" pitchFamily="18" charset="0"/>
              </a:rPr>
              <a:t>            середній </a:t>
            </a:r>
            <a:r>
              <a:rPr lang="uk-UA" sz="1800" dirty="0" smtClean="0">
                <a:latin typeface="Times New Roman" pitchFamily="18" charset="0"/>
                <a:cs typeface="Times New Roman" pitchFamily="18" charset="0"/>
              </a:rPr>
              <a:t>рівень (33%)             </a:t>
            </a:r>
            <a:r>
              <a:rPr lang="uk-UA" sz="1800" dirty="0" smtClean="0">
                <a:latin typeface="Times New Roman" pitchFamily="18" charset="0"/>
                <a:cs typeface="Times New Roman" pitchFamily="18" charset="0"/>
              </a:rPr>
              <a:t>             </a:t>
            </a:r>
            <a:r>
              <a:rPr lang="uk-UA" sz="1800" dirty="0" smtClean="0">
                <a:latin typeface="Times New Roman" pitchFamily="18" charset="0"/>
                <a:cs typeface="Times New Roman" pitchFamily="18" charset="0"/>
              </a:rPr>
              <a:t>у </a:t>
            </a:r>
            <a:r>
              <a:rPr lang="uk-UA" sz="1800" dirty="0" err="1" smtClean="0">
                <a:latin typeface="Times New Roman" pitchFamily="18" charset="0"/>
                <a:cs typeface="Times New Roman" pitchFamily="18" charset="0"/>
              </a:rPr>
              <a:t>Стасенка</a:t>
            </a:r>
            <a:r>
              <a:rPr lang="uk-UA" sz="1800" dirty="0" smtClean="0">
                <a:latin typeface="Times New Roman" pitchFamily="18" charset="0"/>
                <a:cs typeface="Times New Roman" pitchFamily="18" charset="0"/>
              </a:rPr>
              <a:t> Євгенія середній рівень(16%).                                                                                     \                                                                       </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                                                         </a:t>
            </a:r>
            <a:r>
              <a:rPr lang="uk-UA" sz="1800" i="1" dirty="0" smtClean="0">
                <a:latin typeface="Times New Roman" pitchFamily="18" charset="0"/>
                <a:cs typeface="Times New Roman" pitchFamily="18" charset="0"/>
              </a:rPr>
              <a:t>                </a:t>
            </a:r>
            <a:endParaRPr lang="ru-RU" sz="1800" i="1" dirty="0" smtClean="0">
              <a:latin typeface="Times New Roman" pitchFamily="18" charset="0"/>
              <a:cs typeface="Times New Roman" pitchFamily="18" charset="0"/>
            </a:endParaRPr>
          </a:p>
        </p:txBody>
      </p:sp>
      <p:sp>
        <p:nvSpPr>
          <p:cNvPr id="5" name="Овал 4"/>
          <p:cNvSpPr/>
          <p:nvPr/>
        </p:nvSpPr>
        <p:spPr>
          <a:xfrm>
            <a:off x="2928926" y="785794"/>
            <a:ext cx="3714776" cy="1285884"/>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uk-UA" sz="2400" b="1" dirty="0" smtClean="0">
                <a:latin typeface="Times New Roman" pitchFamily="18" charset="0"/>
                <a:cs typeface="Times New Roman" pitchFamily="18" charset="0"/>
              </a:rPr>
              <a:t>ТАБЛИЦЯ МНОЖЕННЯ</a:t>
            </a:r>
            <a:endParaRPr lang="ru-RU" dirty="0"/>
          </a:p>
        </p:txBody>
      </p:sp>
      <p:cxnSp>
        <p:nvCxnSpPr>
          <p:cNvPr id="7" name="Прямая со стрелкой 6"/>
          <p:cNvCxnSpPr>
            <a:stCxn id="5" idx="3"/>
          </p:cNvCxnSpPr>
          <p:nvPr/>
        </p:nvCxnSpPr>
        <p:spPr>
          <a:xfrm rot="5400000">
            <a:off x="2570994" y="2026984"/>
            <a:ext cx="1045569" cy="75833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rot="16200000" flipH="1">
            <a:off x="6000760" y="1928802"/>
            <a:ext cx="1071570" cy="9286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title"/>
          </p:nvPr>
        </p:nvSpPr>
        <p:spPr>
          <a:xfrm>
            <a:off x="457200" y="714356"/>
            <a:ext cx="8472518" cy="5572164"/>
          </a:xfrm>
        </p:spPr>
        <p:txBody>
          <a:bodyPr/>
          <a:lstStyle/>
          <a:p>
            <a:pPr algn="l"/>
            <a:r>
              <a:rPr lang="uk-UA" sz="2000" b="1" i="1" dirty="0" smtClean="0">
                <a:solidFill>
                  <a:srgbClr val="137732"/>
                </a:solidFill>
                <a:latin typeface="Times New Roman" pitchFamily="18" charset="0"/>
                <a:cs typeface="Times New Roman" pitchFamily="18" charset="0"/>
              </a:rPr>
              <a:t/>
            </a:r>
            <a:br>
              <a:rPr lang="uk-UA" sz="2000" b="1" i="1" dirty="0" smtClean="0">
                <a:solidFill>
                  <a:srgbClr val="137732"/>
                </a:solidFill>
                <a:latin typeface="Times New Roman" pitchFamily="18" charset="0"/>
                <a:cs typeface="Times New Roman" pitchFamily="18" charset="0"/>
              </a:rPr>
            </a:br>
            <a:r>
              <a:rPr lang="uk-UA" sz="2000" b="1" i="1" dirty="0" smtClean="0">
                <a:solidFill>
                  <a:srgbClr val="137732"/>
                </a:solidFill>
                <a:latin typeface="Times New Roman" pitchFamily="18" charset="0"/>
                <a:cs typeface="Times New Roman" pitchFamily="18" charset="0"/>
              </a:rPr>
              <a:t/>
            </a:r>
            <a:br>
              <a:rPr lang="uk-UA" sz="2000" b="1" i="1" dirty="0" smtClean="0">
                <a:solidFill>
                  <a:srgbClr val="137732"/>
                </a:solidFill>
                <a:latin typeface="Times New Roman" pitchFamily="18" charset="0"/>
                <a:cs typeface="Times New Roman" pitchFamily="18" charset="0"/>
              </a:rPr>
            </a:br>
            <a:r>
              <a:rPr lang="uk-UA" sz="2000" b="1" i="1" dirty="0" smtClean="0">
                <a:solidFill>
                  <a:srgbClr val="137732"/>
                </a:solidFill>
                <a:latin typeface="Times New Roman" pitchFamily="18" charset="0"/>
                <a:cs typeface="Times New Roman" pitchFamily="18" charset="0"/>
              </a:rPr>
              <a:t/>
            </a:r>
            <a:br>
              <a:rPr lang="uk-UA" sz="2000" b="1" i="1" dirty="0" smtClean="0">
                <a:solidFill>
                  <a:srgbClr val="137732"/>
                </a:solidFill>
                <a:latin typeface="Times New Roman" pitchFamily="18" charset="0"/>
                <a:cs typeface="Times New Roman" pitchFamily="18" charset="0"/>
              </a:rPr>
            </a:br>
            <a:r>
              <a:rPr lang="uk-UA" sz="2000" b="1" i="1" dirty="0" smtClean="0">
                <a:solidFill>
                  <a:srgbClr val="137732"/>
                </a:solidFill>
                <a:latin typeface="Times New Roman" pitchFamily="18" charset="0"/>
                <a:cs typeface="Times New Roman" pitchFamily="18" charset="0"/>
              </a:rPr>
              <a:t/>
            </a:r>
            <a:br>
              <a:rPr lang="uk-UA" sz="2000" b="1" i="1" dirty="0" smtClean="0">
                <a:solidFill>
                  <a:srgbClr val="137732"/>
                </a:solidFill>
                <a:latin typeface="Times New Roman" pitchFamily="18" charset="0"/>
                <a:cs typeface="Times New Roman" pitchFamily="18" charset="0"/>
              </a:rPr>
            </a:br>
            <a:r>
              <a:rPr lang="uk-UA" sz="2000" b="1" i="1" dirty="0" smtClean="0">
                <a:solidFill>
                  <a:srgbClr val="137732"/>
                </a:solidFill>
                <a:latin typeface="Times New Roman" pitchFamily="18" charset="0"/>
                <a:cs typeface="Times New Roman" pitchFamily="18" charset="0"/>
              </a:rPr>
              <a:t/>
            </a:r>
            <a:br>
              <a:rPr lang="uk-UA" sz="2000" b="1" i="1" dirty="0" smtClean="0">
                <a:solidFill>
                  <a:srgbClr val="137732"/>
                </a:solidFill>
                <a:latin typeface="Times New Roman" pitchFamily="18" charset="0"/>
                <a:cs typeface="Times New Roman" pitchFamily="18" charset="0"/>
              </a:rPr>
            </a:br>
            <a:r>
              <a:rPr lang="uk-UA" sz="2000" b="1" i="1" dirty="0" smtClean="0">
                <a:solidFill>
                  <a:srgbClr val="137732"/>
                </a:solidFill>
                <a:latin typeface="Times New Roman" pitchFamily="18" charset="0"/>
                <a:cs typeface="Times New Roman" pitchFamily="18" charset="0"/>
              </a:rPr>
              <a:t/>
            </a:r>
            <a:br>
              <a:rPr lang="uk-UA" sz="2000" b="1" i="1" dirty="0" smtClean="0">
                <a:solidFill>
                  <a:srgbClr val="137732"/>
                </a:solidFill>
                <a:latin typeface="Times New Roman" pitchFamily="18" charset="0"/>
                <a:cs typeface="Times New Roman" pitchFamily="18" charset="0"/>
              </a:rPr>
            </a:br>
            <a:r>
              <a:rPr lang="uk-UA" sz="2000" i="1" dirty="0" smtClean="0">
                <a:solidFill>
                  <a:srgbClr val="137732"/>
                </a:solidFill>
                <a:latin typeface="Times New Roman" pitchFamily="18" charset="0"/>
                <a:cs typeface="Times New Roman" pitchFamily="18" charset="0"/>
              </a:rPr>
              <a:t>                           </a:t>
            </a:r>
            <a:r>
              <a:rPr lang="uk-UA" sz="1800" b="1" dirty="0" smtClean="0">
                <a:latin typeface="Times New Roman" pitchFamily="18" charset="0"/>
                <a:cs typeface="Times New Roman" pitchFamily="18" charset="0"/>
              </a:rPr>
              <a:t>3 клас                                                                   4 </a:t>
            </a:r>
            <a:r>
              <a:rPr lang="uk-UA" sz="1800" b="1" dirty="0" err="1" smtClean="0">
                <a:latin typeface="Times New Roman" pitchFamily="18" charset="0"/>
                <a:cs typeface="Times New Roman" pitchFamily="18" charset="0"/>
              </a:rPr>
              <a:t>клас</a:t>
            </a:r>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                 2 учні(66%) мають                                                 3 учні(50%)мають                    </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          достатній рівень навчання                                     достатній рівень навчання        </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                 1 учень – (33%)                                                      3 учні(50%) </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            середній рівень навчання.                                      середній рівень навчання.</a:t>
            </a:r>
            <a:br>
              <a:rPr lang="uk-UA" sz="1800" dirty="0" smtClean="0">
                <a:latin typeface="Times New Roman" pitchFamily="18" charset="0"/>
                <a:cs typeface="Times New Roman" pitchFamily="18" charset="0"/>
              </a:rPr>
            </a:br>
            <a:r>
              <a:rPr lang="uk-UA" sz="1800" b="1" i="1" dirty="0" smtClean="0">
                <a:latin typeface="Times New Roman" pitchFamily="18" charset="0"/>
                <a:cs typeface="Times New Roman" pitchFamily="18" charset="0"/>
              </a:rPr>
              <a:t>          Середній бал по класу - 8,1 б.                                Середній бал - 8,2 б.</a:t>
            </a:r>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            </a:t>
            </a:r>
            <a:endParaRPr lang="ru-RU" sz="1800" dirty="0" smtClean="0">
              <a:latin typeface="Times New Roman" pitchFamily="18" charset="0"/>
              <a:cs typeface="Times New Roman" pitchFamily="18" charset="0"/>
            </a:endParaRPr>
          </a:p>
        </p:txBody>
      </p:sp>
      <p:sp>
        <p:nvSpPr>
          <p:cNvPr id="3075" name="Содержимое 2"/>
          <p:cNvSpPr>
            <a:spLocks noGrp="1"/>
          </p:cNvSpPr>
          <p:nvPr>
            <p:ph idx="1"/>
          </p:nvPr>
        </p:nvSpPr>
        <p:spPr>
          <a:xfrm flipH="1">
            <a:off x="9858412" y="4786323"/>
            <a:ext cx="285752" cy="357190"/>
          </a:xfrm>
        </p:spPr>
        <p:txBody>
          <a:bodyPr/>
          <a:lstStyle/>
          <a:p>
            <a:pPr>
              <a:buFont typeface="Arial" charset="0"/>
              <a:buNone/>
            </a:pPr>
            <a:endParaRPr lang="ru-RU" dirty="0" smtClean="0"/>
          </a:p>
        </p:txBody>
      </p:sp>
      <p:sp>
        <p:nvSpPr>
          <p:cNvPr id="4" name="Овал 3"/>
          <p:cNvSpPr/>
          <p:nvPr/>
        </p:nvSpPr>
        <p:spPr>
          <a:xfrm>
            <a:off x="3143240" y="714356"/>
            <a:ext cx="3214710" cy="1857388"/>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uk-UA" sz="2400" b="1" dirty="0" smtClean="0">
                <a:latin typeface="Times New Roman" pitchFamily="18" charset="0"/>
                <a:cs typeface="Times New Roman" pitchFamily="18" charset="0"/>
              </a:rPr>
              <a:t>Успішність</a:t>
            </a:r>
            <a:endParaRPr lang="ru-RU" sz="2400" b="1" dirty="0">
              <a:latin typeface="Times New Roman" pitchFamily="18" charset="0"/>
              <a:cs typeface="Times New Roman" pitchFamily="18" charset="0"/>
            </a:endParaRPr>
          </a:p>
        </p:txBody>
      </p:sp>
      <p:cxnSp>
        <p:nvCxnSpPr>
          <p:cNvPr id="6" name="Прямая со стрелкой 5"/>
          <p:cNvCxnSpPr>
            <a:stCxn id="4" idx="3"/>
          </p:cNvCxnSpPr>
          <p:nvPr/>
        </p:nvCxnSpPr>
        <p:spPr>
          <a:xfrm rot="5400000">
            <a:off x="2706848" y="2307510"/>
            <a:ext cx="914950" cy="89940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Прямая со стрелкой 7"/>
          <p:cNvCxnSpPr>
            <a:stCxn id="4" idx="5"/>
          </p:cNvCxnSpPr>
          <p:nvPr/>
        </p:nvCxnSpPr>
        <p:spPr>
          <a:xfrm rot="16200000" flipH="1">
            <a:off x="5915117" y="2271784"/>
            <a:ext cx="914946" cy="97084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title"/>
          </p:nvPr>
        </p:nvSpPr>
        <p:spPr>
          <a:xfrm>
            <a:off x="571472" y="642918"/>
            <a:ext cx="8572528" cy="5857916"/>
          </a:xfrm>
        </p:spPr>
        <p:txBody>
          <a:bodyPr/>
          <a:lstStyle/>
          <a:p>
            <a:pPr algn="l"/>
            <a:r>
              <a:rPr lang="uk-UA" sz="2400" b="1" dirty="0" smtClean="0">
                <a:latin typeface="Times New Roman" pitchFamily="18" charset="0"/>
                <a:cs typeface="Times New Roman" pitchFamily="18" charset="0"/>
              </a:rPr>
              <a:t/>
            </a:r>
            <a:br>
              <a:rPr lang="uk-UA" sz="2400" b="1" dirty="0" smtClean="0">
                <a:latin typeface="Times New Roman" pitchFamily="18" charset="0"/>
                <a:cs typeface="Times New Roman" pitchFamily="18" charset="0"/>
              </a:rPr>
            </a:br>
            <a:r>
              <a:rPr lang="uk-UA" sz="2400" b="1" dirty="0" smtClean="0">
                <a:latin typeface="Times New Roman" pitchFamily="18" charset="0"/>
                <a:cs typeface="Times New Roman" pitchFamily="18" charset="0"/>
              </a:rPr>
              <a:t>                   </a:t>
            </a:r>
            <a:br>
              <a:rPr lang="uk-UA" sz="2400" b="1" dirty="0" smtClean="0">
                <a:latin typeface="Times New Roman" pitchFamily="18" charset="0"/>
                <a:cs typeface="Times New Roman" pitchFamily="18" charset="0"/>
              </a:rPr>
            </a:br>
            <a:r>
              <a:rPr lang="uk-UA" sz="2400" b="1" dirty="0" smtClean="0">
                <a:latin typeface="Times New Roman" pitchFamily="18" charset="0"/>
                <a:cs typeface="Times New Roman" pitchFamily="18" charset="0"/>
              </a:rPr>
              <a:t/>
            </a:r>
            <a:br>
              <a:rPr lang="uk-UA" sz="2400" b="1" dirty="0" smtClean="0">
                <a:latin typeface="Times New Roman" pitchFamily="18" charset="0"/>
                <a:cs typeface="Times New Roman" pitchFamily="18" charset="0"/>
              </a:rPr>
            </a:br>
            <a:r>
              <a:rPr lang="uk-UA" sz="2400" b="1" dirty="0" smtClean="0">
                <a:latin typeface="Times New Roman" pitchFamily="18" charset="0"/>
                <a:cs typeface="Times New Roman" pitchFamily="18" charset="0"/>
              </a:rPr>
              <a:t/>
            </a:r>
            <a:br>
              <a:rPr lang="uk-UA" sz="2400" b="1" dirty="0" smtClean="0">
                <a:latin typeface="Times New Roman" pitchFamily="18" charset="0"/>
                <a:cs typeface="Times New Roman" pitchFamily="18" charset="0"/>
              </a:rPr>
            </a:br>
            <a:r>
              <a:rPr lang="uk-UA" sz="2400" b="1" dirty="0" smtClean="0">
                <a:latin typeface="Times New Roman" pitchFamily="18" charset="0"/>
                <a:cs typeface="Times New Roman" pitchFamily="18" charset="0"/>
              </a:rPr>
              <a:t>                                        </a:t>
            </a:r>
            <a:br>
              <a:rPr lang="uk-UA" sz="2400" b="1" dirty="0" smtClean="0">
                <a:latin typeface="Times New Roman" pitchFamily="18" charset="0"/>
                <a:cs typeface="Times New Roman" pitchFamily="18" charset="0"/>
              </a:rPr>
            </a:br>
            <a:r>
              <a:rPr lang="uk-UA" sz="2400" b="1" dirty="0" smtClean="0">
                <a:latin typeface="Times New Roman" pitchFamily="18" charset="0"/>
                <a:cs typeface="Times New Roman" pitchFamily="18" charset="0"/>
              </a:rPr>
              <a:t>                                    </a:t>
            </a:r>
            <a:br>
              <a:rPr lang="uk-UA" sz="2400" b="1" dirty="0" smtClean="0">
                <a:latin typeface="Times New Roman" pitchFamily="18" charset="0"/>
                <a:cs typeface="Times New Roman" pitchFamily="18" charset="0"/>
              </a:rPr>
            </a:br>
            <a:r>
              <a:rPr lang="uk-UA" sz="2400" b="1" dirty="0" smtClean="0">
                <a:latin typeface="Times New Roman" pitchFamily="18" charset="0"/>
                <a:cs typeface="Times New Roman" pitchFamily="18" charset="0"/>
              </a:rPr>
              <a:t>                                        Виховні години </a:t>
            </a:r>
            <a:br>
              <a:rPr lang="uk-UA" sz="2400" b="1" dirty="0" smtClean="0">
                <a:latin typeface="Times New Roman" pitchFamily="18" charset="0"/>
                <a:cs typeface="Times New Roman" pitchFamily="18" charset="0"/>
              </a:rPr>
            </a:br>
            <a:r>
              <a:rPr lang="uk-UA" sz="2400" b="1" dirty="0" smtClean="0">
                <a:latin typeface="Times New Roman" pitchFamily="18" charset="0"/>
                <a:cs typeface="Times New Roman" pitchFamily="18" charset="0"/>
              </a:rPr>
              <a:t>        </a:t>
            </a:r>
            <a:br>
              <a:rPr lang="uk-UA" sz="2400" b="1" dirty="0" smtClean="0">
                <a:latin typeface="Times New Roman" pitchFamily="18" charset="0"/>
                <a:cs typeface="Times New Roman" pitchFamily="18" charset="0"/>
              </a:rPr>
            </a:br>
            <a:r>
              <a:rPr lang="uk-UA" sz="2400" b="1" dirty="0" smtClean="0">
                <a:latin typeface="Times New Roman" pitchFamily="18" charset="0"/>
                <a:cs typeface="Times New Roman" pitchFamily="18" charset="0"/>
              </a:rPr>
              <a:t>         2 клас                           3 </a:t>
            </a:r>
            <a:r>
              <a:rPr lang="uk-UA" sz="2400" b="1" dirty="0" err="1" smtClean="0">
                <a:latin typeface="Times New Roman" pitchFamily="18" charset="0"/>
                <a:cs typeface="Times New Roman" pitchFamily="18" charset="0"/>
              </a:rPr>
              <a:t>клас</a:t>
            </a:r>
            <a:r>
              <a:rPr lang="uk-UA" sz="2400" b="1" dirty="0" smtClean="0">
                <a:latin typeface="Times New Roman" pitchFamily="18" charset="0"/>
                <a:cs typeface="Times New Roman" pitchFamily="18" charset="0"/>
              </a:rPr>
              <a:t>                  4 </a:t>
            </a:r>
            <a:r>
              <a:rPr lang="uk-UA" sz="2400" b="1" dirty="0" err="1" smtClean="0">
                <a:latin typeface="Times New Roman" pitchFamily="18" charset="0"/>
                <a:cs typeface="Times New Roman" pitchFamily="18" charset="0"/>
              </a:rPr>
              <a:t>клас</a:t>
            </a:r>
            <a:r>
              <a:rPr lang="uk-UA" sz="2400" b="1" dirty="0" smtClean="0">
                <a:latin typeface="Times New Roman" pitchFamily="18" charset="0"/>
                <a:cs typeface="Times New Roman" pitchFamily="18" charset="0"/>
              </a:rPr>
              <a:t/>
            </a:r>
            <a:br>
              <a:rPr lang="uk-UA" sz="2400" b="1" dirty="0" smtClean="0">
                <a:latin typeface="Times New Roman" pitchFamily="18" charset="0"/>
                <a:cs typeface="Times New Roman" pitchFamily="18" charset="0"/>
              </a:rPr>
            </a:br>
            <a:r>
              <a:rPr lang="uk-UA" sz="2400" b="1" dirty="0" smtClean="0">
                <a:latin typeface="Times New Roman" pitchFamily="18" charset="0"/>
                <a:cs typeface="Times New Roman" pitchFamily="18" charset="0"/>
              </a:rPr>
              <a:t>      </a:t>
            </a:r>
            <a:r>
              <a:rPr lang="uk-UA" sz="2400" dirty="0" smtClean="0">
                <a:latin typeface="Times New Roman" pitchFamily="18" charset="0"/>
                <a:cs typeface="Times New Roman" pitchFamily="18" charset="0"/>
              </a:rPr>
              <a:t>П</a:t>
            </a:r>
            <a:r>
              <a:rPr lang="en-US" sz="2400" dirty="0" smtClean="0">
                <a:latin typeface="Times New Roman" pitchFamily="18" charset="0"/>
                <a:cs typeface="Times New Roman" pitchFamily="18" charset="0"/>
              </a:rPr>
              <a:t>’</a:t>
            </a:r>
            <a:r>
              <a:rPr lang="uk-UA" sz="2400" dirty="0" err="1" smtClean="0">
                <a:latin typeface="Times New Roman" pitchFamily="18" charset="0"/>
                <a:cs typeface="Times New Roman" pitchFamily="18" charset="0"/>
              </a:rPr>
              <a:t>ятниця</a:t>
            </a:r>
            <a:r>
              <a:rPr lang="uk-UA" sz="2400" dirty="0" smtClean="0">
                <a:latin typeface="Times New Roman" pitchFamily="18" charset="0"/>
                <a:cs typeface="Times New Roman" pitchFamily="18" charset="0"/>
              </a:rPr>
              <a:t>                    </a:t>
            </a:r>
            <a:r>
              <a:rPr lang="uk-UA" sz="2400" dirty="0" smtClean="0">
                <a:latin typeface="Times New Roman" pitchFamily="18" charset="0"/>
                <a:cs typeface="Times New Roman" pitchFamily="18" charset="0"/>
              </a:rPr>
              <a:t>Вівторок                 Середа     </a:t>
            </a:r>
            <a:br>
              <a:rPr lang="uk-UA" sz="2400" dirty="0" smtClean="0">
                <a:latin typeface="Times New Roman" pitchFamily="18" charset="0"/>
                <a:cs typeface="Times New Roman" pitchFamily="18" charset="0"/>
              </a:rPr>
            </a:br>
            <a:r>
              <a:rPr lang="uk-UA" sz="1600" dirty="0" smtClean="0">
                <a:latin typeface="Times New Roman" pitchFamily="18" charset="0"/>
                <a:cs typeface="Times New Roman" pitchFamily="18" charset="0"/>
              </a:rPr>
              <a:t>Екскурсія до </a:t>
            </a:r>
            <a:r>
              <a:rPr lang="uk-UA" sz="1600" dirty="0" err="1" smtClean="0">
                <a:latin typeface="Times New Roman" pitchFamily="18" charset="0"/>
                <a:cs typeface="Times New Roman" pitchFamily="18" charset="0"/>
              </a:rPr>
              <a:t>пам</a:t>
            </a:r>
            <a:r>
              <a:rPr lang="en-US" sz="1600" dirty="0" smtClean="0">
                <a:latin typeface="Times New Roman" pitchFamily="18" charset="0"/>
                <a:cs typeface="Times New Roman" pitchFamily="18" charset="0"/>
              </a:rPr>
              <a:t>’</a:t>
            </a:r>
            <a:r>
              <a:rPr lang="uk-UA" sz="1600" dirty="0" err="1" smtClean="0">
                <a:latin typeface="Times New Roman" pitchFamily="18" charset="0"/>
                <a:cs typeface="Times New Roman" pitchFamily="18" charset="0"/>
              </a:rPr>
              <a:t>ятника</a:t>
            </a:r>
            <a:r>
              <a:rPr lang="uk-UA" sz="1600" dirty="0" smtClean="0">
                <a:latin typeface="Times New Roman" pitchFamily="18" charset="0"/>
                <a:cs typeface="Times New Roman" pitchFamily="18" charset="0"/>
              </a:rPr>
              <a:t>             </a:t>
            </a:r>
            <a:r>
              <a:rPr lang="uk-UA" sz="1600" dirty="0" smtClean="0">
                <a:latin typeface="Times New Roman" pitchFamily="18" charset="0"/>
                <a:cs typeface="Times New Roman" pitchFamily="18" charset="0"/>
              </a:rPr>
              <a:t>Перший урок “ Україна –         Інтелектуальна гра - подорож</a:t>
            </a:r>
            <a:br>
              <a:rPr lang="uk-UA" sz="1600" dirty="0" smtClean="0">
                <a:latin typeface="Times New Roman" pitchFamily="18" charset="0"/>
                <a:cs typeface="Times New Roman" pitchFamily="18" charset="0"/>
              </a:rPr>
            </a:br>
            <a:r>
              <a:rPr lang="uk-UA" sz="1600" dirty="0" smtClean="0">
                <a:latin typeface="Times New Roman" pitchFamily="18" charset="0"/>
                <a:cs typeface="Times New Roman" pitchFamily="18" charset="0"/>
              </a:rPr>
              <a:t>“ Стежинами </a:t>
            </a:r>
            <a:r>
              <a:rPr lang="uk-UA" sz="1600" dirty="0" err="1" smtClean="0">
                <a:latin typeface="Times New Roman" pitchFamily="18" charset="0"/>
                <a:cs typeface="Times New Roman" pitchFamily="18" charset="0"/>
              </a:rPr>
              <a:t>пам</a:t>
            </a:r>
            <a:r>
              <a:rPr lang="en-US" sz="1600" dirty="0" smtClean="0">
                <a:latin typeface="Times New Roman" pitchFamily="18" charset="0"/>
                <a:cs typeface="Times New Roman" pitchFamily="18" charset="0"/>
              </a:rPr>
              <a:t>’</a:t>
            </a:r>
            <a:r>
              <a:rPr lang="uk-UA" sz="1600" dirty="0" smtClean="0">
                <a:latin typeface="Times New Roman" pitchFamily="18" charset="0"/>
                <a:cs typeface="Times New Roman" pitchFamily="18" charset="0"/>
              </a:rPr>
              <a:t>яті </a:t>
            </a:r>
            <a:r>
              <a:rPr lang="uk-UA" sz="1600" dirty="0" smtClean="0">
                <a:latin typeface="Times New Roman" pitchFamily="18" charset="0"/>
                <a:cs typeface="Times New Roman" pitchFamily="18" charset="0"/>
              </a:rPr>
              <a:t>” .              єдина країна “.                           по казкам.</a:t>
            </a:r>
            <a:br>
              <a:rPr lang="uk-UA" sz="1600" dirty="0" smtClean="0">
                <a:latin typeface="Times New Roman" pitchFamily="18" charset="0"/>
                <a:cs typeface="Times New Roman" pitchFamily="18" charset="0"/>
              </a:rPr>
            </a:br>
            <a:r>
              <a:rPr lang="uk-UA" sz="1600" dirty="0" smtClean="0">
                <a:latin typeface="Times New Roman" pitchFamily="18" charset="0"/>
                <a:cs typeface="Times New Roman" pitchFamily="18" charset="0"/>
              </a:rPr>
              <a:t>КВК “ Птахи – наші друзі ”.        Вікторина “ Чи знаєш ти    </a:t>
            </a:r>
            <a:r>
              <a:rPr lang="uk-UA" sz="1600" dirty="0" smtClean="0">
                <a:latin typeface="Times New Roman" pitchFamily="18" charset="0"/>
                <a:cs typeface="Times New Roman" pitchFamily="18" charset="0"/>
              </a:rPr>
              <a:t>    </a:t>
            </a:r>
            <a:r>
              <a:rPr lang="uk-UA" sz="1600" dirty="0" smtClean="0">
                <a:latin typeface="Times New Roman" pitchFamily="18" charset="0"/>
                <a:cs typeface="Times New Roman" pitchFamily="18" charset="0"/>
              </a:rPr>
              <a:t>Урок – </a:t>
            </a:r>
            <a:r>
              <a:rPr lang="uk-UA" sz="1600" dirty="0" err="1" smtClean="0">
                <a:latin typeface="Times New Roman" pitchFamily="18" charset="0"/>
                <a:cs typeface="Times New Roman" pitchFamily="18" charset="0"/>
              </a:rPr>
              <a:t>пам</a:t>
            </a:r>
            <a:r>
              <a:rPr lang="en-US" sz="1600" dirty="0" smtClean="0">
                <a:latin typeface="Times New Roman" pitchFamily="18" charset="0"/>
                <a:cs typeface="Times New Roman" pitchFamily="18" charset="0"/>
              </a:rPr>
              <a:t>’</a:t>
            </a:r>
            <a:r>
              <a:rPr lang="uk-UA" sz="1600" dirty="0" smtClean="0">
                <a:latin typeface="Times New Roman" pitchFamily="18" charset="0"/>
                <a:cs typeface="Times New Roman" pitchFamily="18" charset="0"/>
              </a:rPr>
              <a:t>яті </a:t>
            </a:r>
            <a:r>
              <a:rPr lang="uk-UA" sz="1600" dirty="0" smtClean="0">
                <a:latin typeface="Times New Roman" pitchFamily="18" charset="0"/>
                <a:cs typeface="Times New Roman" pitchFamily="18" charset="0"/>
              </a:rPr>
              <a:t>“ Голодомор</a:t>
            </a:r>
            <a:br>
              <a:rPr lang="uk-UA" sz="1600" dirty="0" smtClean="0">
                <a:latin typeface="Times New Roman" pitchFamily="18" charset="0"/>
                <a:cs typeface="Times New Roman" pitchFamily="18" charset="0"/>
              </a:rPr>
            </a:br>
            <a:r>
              <a:rPr lang="uk-UA" sz="1600" dirty="0" smtClean="0">
                <a:latin typeface="Times New Roman" pitchFamily="18" charset="0"/>
                <a:cs typeface="Times New Roman" pitchFamily="18" charset="0"/>
              </a:rPr>
              <a:t>Гра “ Казка – чарівниця в             свій край?”                                 32-33 років “</a:t>
            </a:r>
            <a:br>
              <a:rPr lang="uk-UA" sz="1600" dirty="0" smtClean="0">
                <a:latin typeface="Times New Roman" pitchFamily="18" charset="0"/>
                <a:cs typeface="Times New Roman" pitchFamily="18" charset="0"/>
              </a:rPr>
            </a:br>
            <a:r>
              <a:rPr lang="uk-UA" sz="1600" dirty="0" smtClean="0">
                <a:latin typeface="Times New Roman" pitchFamily="18" charset="0"/>
                <a:cs typeface="Times New Roman" pitchFamily="18" charset="0"/>
              </a:rPr>
              <a:t>гості завітала ”.</a:t>
            </a:r>
            <a:r>
              <a:rPr lang="uk-UA" sz="2400" dirty="0" smtClean="0">
                <a:latin typeface="Times New Roman" pitchFamily="18" charset="0"/>
                <a:cs typeface="Times New Roman" pitchFamily="18" charset="0"/>
              </a:rPr>
              <a:t>                    </a:t>
            </a:r>
            <a:r>
              <a:rPr lang="uk-UA" sz="1600" dirty="0" smtClean="0">
                <a:latin typeface="Times New Roman" pitchFamily="18" charset="0"/>
                <a:cs typeface="Times New Roman" pitchFamily="18" charset="0"/>
              </a:rPr>
              <a:t>Година </a:t>
            </a:r>
            <a:r>
              <a:rPr lang="uk-UA" sz="1600" dirty="0" err="1" smtClean="0">
                <a:latin typeface="Times New Roman" pitchFamily="18" charset="0"/>
                <a:cs typeface="Times New Roman" pitchFamily="18" charset="0"/>
              </a:rPr>
              <a:t>розв</a:t>
            </a:r>
            <a:r>
              <a:rPr lang="en-US" sz="1600" dirty="0" smtClean="0">
                <a:latin typeface="Times New Roman" pitchFamily="18" charset="0"/>
                <a:cs typeface="Times New Roman" pitchFamily="18" charset="0"/>
              </a:rPr>
              <a:t>’</a:t>
            </a:r>
            <a:r>
              <a:rPr lang="uk-UA" sz="1600" dirty="0" err="1" smtClean="0">
                <a:latin typeface="Times New Roman" pitchFamily="18" charset="0"/>
                <a:cs typeface="Times New Roman" pitchFamily="18" charset="0"/>
              </a:rPr>
              <a:t>язування</a:t>
            </a:r>
            <a:r>
              <a:rPr lang="uk-UA" sz="1600" dirty="0" smtClean="0">
                <a:latin typeface="Times New Roman" pitchFamily="18" charset="0"/>
                <a:cs typeface="Times New Roman" pitchFamily="18" charset="0"/>
              </a:rPr>
              <a:t>              </a:t>
            </a:r>
            <a:r>
              <a:rPr lang="uk-UA" sz="1600" dirty="0" smtClean="0">
                <a:latin typeface="Times New Roman" pitchFamily="18" charset="0"/>
                <a:cs typeface="Times New Roman" pitchFamily="18" charset="0"/>
              </a:rPr>
              <a:t>Подорож - презентація</a:t>
            </a:r>
            <a:br>
              <a:rPr lang="uk-UA" sz="1600" dirty="0" smtClean="0">
                <a:latin typeface="Times New Roman" pitchFamily="18" charset="0"/>
                <a:cs typeface="Times New Roman" pitchFamily="18" charset="0"/>
              </a:rPr>
            </a:br>
            <a:r>
              <a:rPr lang="uk-UA" sz="1600" dirty="0" smtClean="0">
                <a:latin typeface="Times New Roman" pitchFamily="18" charset="0"/>
                <a:cs typeface="Times New Roman" pitchFamily="18" charset="0"/>
              </a:rPr>
              <a:t>                                                         проблемних ситуацій       </a:t>
            </a:r>
            <a:r>
              <a:rPr lang="en-US" sz="1600" dirty="0" smtClean="0">
                <a:latin typeface="Times New Roman" pitchFamily="18" charset="0"/>
                <a:cs typeface="Times New Roman" pitchFamily="18" charset="0"/>
              </a:rPr>
              <a:t> </a:t>
            </a:r>
            <a:r>
              <a:rPr lang="uk-UA" sz="1600" dirty="0" smtClean="0">
                <a:latin typeface="Times New Roman" pitchFamily="18" charset="0"/>
                <a:cs typeface="Times New Roman" pitchFamily="18" charset="0"/>
              </a:rPr>
              <a:t>      </a:t>
            </a:r>
            <a:r>
              <a:rPr lang="uk-UA" sz="1600" dirty="0" smtClean="0">
                <a:latin typeface="Times New Roman" pitchFamily="18" charset="0"/>
                <a:cs typeface="Times New Roman" pitchFamily="18" charset="0"/>
              </a:rPr>
              <a:t>“ Славетні українці “   </a:t>
            </a:r>
            <a:r>
              <a:rPr lang="uk-UA" sz="2400" b="1" dirty="0" smtClean="0">
                <a:latin typeface="Times New Roman" pitchFamily="18" charset="0"/>
                <a:cs typeface="Times New Roman" pitchFamily="18" charset="0"/>
              </a:rPr>
              <a:t/>
            </a:r>
            <a:br>
              <a:rPr lang="uk-UA" sz="2400" b="1" dirty="0" smtClean="0">
                <a:latin typeface="Times New Roman" pitchFamily="18" charset="0"/>
                <a:cs typeface="Times New Roman" pitchFamily="18" charset="0"/>
              </a:rPr>
            </a:br>
            <a:r>
              <a:rPr lang="uk-UA" sz="2400" b="1" dirty="0" smtClean="0">
                <a:latin typeface="Times New Roman" pitchFamily="18" charset="0"/>
                <a:cs typeface="Times New Roman" pitchFamily="18" charset="0"/>
              </a:rPr>
              <a:t>                                     </a:t>
            </a:r>
            <a:r>
              <a:rPr lang="uk-UA" sz="1600" dirty="0" smtClean="0">
                <a:latin typeface="Times New Roman" pitchFamily="18" charset="0"/>
                <a:cs typeface="Times New Roman" pitchFamily="18" charset="0"/>
              </a:rPr>
              <a:t>“ Ставлення до </a:t>
            </a:r>
            <a:r>
              <a:rPr lang="uk-UA" sz="1600" dirty="0" err="1" smtClean="0">
                <a:latin typeface="Times New Roman" pitchFamily="18" charset="0"/>
                <a:cs typeface="Times New Roman" pitchFamily="18" charset="0"/>
              </a:rPr>
              <a:t>однокласників“</a:t>
            </a:r>
            <a:r>
              <a:rPr lang="uk-UA" sz="1600" dirty="0" smtClean="0">
                <a:latin typeface="Times New Roman" pitchFamily="18" charset="0"/>
                <a:cs typeface="Times New Roman" pitchFamily="18" charset="0"/>
              </a:rPr>
              <a:t/>
            </a:r>
            <a:br>
              <a:rPr lang="uk-UA" sz="1600" dirty="0" smtClean="0">
                <a:latin typeface="Times New Roman" pitchFamily="18" charset="0"/>
                <a:cs typeface="Times New Roman" pitchFamily="18" charset="0"/>
              </a:rPr>
            </a:br>
            <a:r>
              <a:rPr lang="uk-UA" sz="1600" dirty="0" smtClean="0">
                <a:latin typeface="Times New Roman" pitchFamily="18" charset="0"/>
                <a:cs typeface="Times New Roman" pitchFamily="18" charset="0"/>
              </a:rPr>
              <a:t>                                                         Години психолога.</a:t>
            </a:r>
            <a:r>
              <a:rPr lang="uk-UA" sz="2400" b="1" dirty="0" smtClean="0">
                <a:latin typeface="Times New Roman" pitchFamily="18" charset="0"/>
                <a:cs typeface="Times New Roman" pitchFamily="18" charset="0"/>
              </a:rPr>
              <a:t/>
            </a:r>
            <a:br>
              <a:rPr lang="uk-UA" sz="2400" b="1" dirty="0" smtClean="0">
                <a:latin typeface="Times New Roman" pitchFamily="18" charset="0"/>
                <a:cs typeface="Times New Roman" pitchFamily="18" charset="0"/>
              </a:rPr>
            </a:br>
            <a:r>
              <a:rPr lang="uk-UA" sz="2400" b="1" dirty="0" smtClean="0">
                <a:latin typeface="Times New Roman" pitchFamily="18" charset="0"/>
                <a:cs typeface="Times New Roman" pitchFamily="18" charset="0"/>
              </a:rPr>
              <a:t/>
            </a:r>
            <a:br>
              <a:rPr lang="uk-UA" sz="2400" b="1" dirty="0" smtClean="0">
                <a:latin typeface="Times New Roman" pitchFamily="18" charset="0"/>
                <a:cs typeface="Times New Roman" pitchFamily="18" charset="0"/>
              </a:rPr>
            </a:br>
            <a:r>
              <a:rPr lang="uk-UA" sz="2400" b="1" dirty="0" smtClean="0">
                <a:latin typeface="Times New Roman" pitchFamily="18" charset="0"/>
                <a:cs typeface="Times New Roman" pitchFamily="18" charset="0"/>
              </a:rPr>
              <a:t/>
            </a:r>
            <a:br>
              <a:rPr lang="uk-UA" sz="2400" b="1" dirty="0" smtClean="0">
                <a:latin typeface="Times New Roman" pitchFamily="18" charset="0"/>
                <a:cs typeface="Times New Roman" pitchFamily="18" charset="0"/>
              </a:rPr>
            </a:br>
            <a:r>
              <a:rPr lang="uk-UA" sz="2400" b="1" dirty="0" smtClean="0">
                <a:latin typeface="Times New Roman" pitchFamily="18" charset="0"/>
                <a:cs typeface="Times New Roman" pitchFamily="18" charset="0"/>
              </a:rPr>
              <a:t/>
            </a:r>
            <a:br>
              <a:rPr lang="uk-UA" sz="2400" b="1" dirty="0" smtClean="0">
                <a:latin typeface="Times New Roman" pitchFamily="18" charset="0"/>
                <a:cs typeface="Times New Roman" pitchFamily="18" charset="0"/>
              </a:rPr>
            </a:br>
            <a:endParaRPr lang="ru-RU" sz="2400" b="1" dirty="0" smtClean="0">
              <a:latin typeface="Times New Roman" pitchFamily="18" charset="0"/>
              <a:cs typeface="Times New Roman" pitchFamily="18" charset="0"/>
            </a:endParaRPr>
          </a:p>
        </p:txBody>
      </p:sp>
      <p:sp>
        <p:nvSpPr>
          <p:cNvPr id="4" name="Содержимое 3"/>
          <p:cNvSpPr>
            <a:spLocks noGrp="1"/>
          </p:cNvSpPr>
          <p:nvPr>
            <p:ph idx="1"/>
          </p:nvPr>
        </p:nvSpPr>
        <p:spPr>
          <a:xfrm flipH="1">
            <a:off x="9929850" y="3929066"/>
            <a:ext cx="714380" cy="2197097"/>
          </a:xfrm>
        </p:spPr>
        <p:txBody>
          <a:bodyPr/>
          <a:lstStyle/>
          <a:p>
            <a:pPr>
              <a:buNone/>
            </a:pPr>
            <a:endParaRPr lang="ru-RU" dirty="0"/>
          </a:p>
        </p:txBody>
      </p:sp>
      <p:sp>
        <p:nvSpPr>
          <p:cNvPr id="5" name="Овал 4"/>
          <p:cNvSpPr/>
          <p:nvPr/>
        </p:nvSpPr>
        <p:spPr>
          <a:xfrm>
            <a:off x="3143240" y="500042"/>
            <a:ext cx="3286148" cy="141446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uk-UA" sz="2400" b="1" dirty="0" smtClean="0">
                <a:latin typeface="Times New Roman" pitchFamily="18" charset="0"/>
                <a:cs typeface="Times New Roman" pitchFamily="18" charset="0"/>
              </a:rPr>
              <a:t>ВИХОВНА РОБОТА</a:t>
            </a:r>
            <a:endParaRPr lang="ru-RU" sz="2400" b="1" dirty="0">
              <a:latin typeface="Times New Roman" pitchFamily="18" charset="0"/>
              <a:cs typeface="Times New Roman" pitchFamily="18" charset="0"/>
            </a:endParaRPr>
          </a:p>
        </p:txBody>
      </p:sp>
      <p:cxnSp>
        <p:nvCxnSpPr>
          <p:cNvPr id="13" name="Прямая со стрелкой 12"/>
          <p:cNvCxnSpPr>
            <a:stCxn id="5" idx="3"/>
          </p:cNvCxnSpPr>
          <p:nvPr/>
        </p:nvCxnSpPr>
        <p:spPr>
          <a:xfrm rot="5400000">
            <a:off x="3023114" y="1756056"/>
            <a:ext cx="650065" cy="55268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a:stCxn id="5" idx="5"/>
          </p:cNvCxnSpPr>
          <p:nvPr/>
        </p:nvCxnSpPr>
        <p:spPr>
          <a:xfrm rot="16200000" flipH="1">
            <a:off x="5792295" y="1863210"/>
            <a:ext cx="792940" cy="4812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Прямая со стрелкой 20"/>
          <p:cNvCxnSpPr>
            <a:stCxn id="5" idx="4"/>
          </p:cNvCxnSpPr>
          <p:nvPr/>
        </p:nvCxnSpPr>
        <p:spPr>
          <a:xfrm rot="5400000">
            <a:off x="4672010" y="2028812"/>
            <a:ext cx="22860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title"/>
          </p:nvPr>
        </p:nvSpPr>
        <p:spPr>
          <a:xfrm>
            <a:off x="457200" y="642918"/>
            <a:ext cx="8472518" cy="5214974"/>
          </a:xfrm>
        </p:spPr>
        <p:txBody>
          <a:bodyPr/>
          <a:lstStyle/>
          <a:p>
            <a:pPr algn="l"/>
            <a:r>
              <a:rPr lang="uk-UA" sz="3600" b="1" i="1" dirty="0" smtClean="0">
                <a:latin typeface="Monotype Corsiva" pitchFamily="66" charset="0"/>
                <a:cs typeface="Times New Roman" pitchFamily="18" charset="0"/>
              </a:rPr>
              <a:t>Учні </a:t>
            </a:r>
            <a:r>
              <a:rPr lang="en-US" sz="3600" b="1" i="1" dirty="0" smtClean="0">
                <a:latin typeface="Monotype Corsiva" pitchFamily="66" charset="0"/>
                <a:cs typeface="Times New Roman" pitchFamily="18" charset="0"/>
              </a:rPr>
              <a:t> </a:t>
            </a:r>
            <a:r>
              <a:rPr lang="uk-UA" sz="3600" b="1" i="1" dirty="0" smtClean="0">
                <a:latin typeface="Monotype Corsiva" pitchFamily="66" charset="0"/>
                <a:cs typeface="Times New Roman" pitchFamily="18" charset="0"/>
              </a:rPr>
              <a:t>початкових </a:t>
            </a:r>
            <a:r>
              <a:rPr lang="en-US" sz="3600" b="1" i="1" dirty="0" smtClean="0">
                <a:latin typeface="Monotype Corsiva" pitchFamily="66" charset="0"/>
                <a:cs typeface="Times New Roman" pitchFamily="18" charset="0"/>
              </a:rPr>
              <a:t> </a:t>
            </a:r>
            <a:r>
              <a:rPr lang="uk-UA" sz="3600" b="1" i="1" dirty="0" smtClean="0">
                <a:latin typeface="Monotype Corsiva" pitchFamily="66" charset="0"/>
                <a:cs typeface="Times New Roman" pitchFamily="18" charset="0"/>
              </a:rPr>
              <a:t>клас </a:t>
            </a:r>
            <a:r>
              <a:rPr lang="en-US" sz="3600" b="1" i="1" dirty="0" smtClean="0">
                <a:latin typeface="Monotype Corsiva" pitchFamily="66" charset="0"/>
                <a:cs typeface="Times New Roman" pitchFamily="18" charset="0"/>
              </a:rPr>
              <a:t> </a:t>
            </a:r>
            <a:r>
              <a:rPr lang="uk-UA" sz="3600" b="1" i="1" dirty="0" smtClean="0">
                <a:latin typeface="Monotype Corsiva" pitchFamily="66" charset="0"/>
                <a:cs typeface="Times New Roman" pitchFamily="18" charset="0"/>
              </a:rPr>
              <a:t>брали </a:t>
            </a:r>
            <a:r>
              <a:rPr lang="en-US" sz="3600" b="1" i="1" dirty="0" smtClean="0">
                <a:latin typeface="Monotype Corsiva" pitchFamily="66" charset="0"/>
                <a:cs typeface="Times New Roman" pitchFamily="18" charset="0"/>
              </a:rPr>
              <a:t> </a:t>
            </a:r>
            <a:r>
              <a:rPr lang="uk-UA" sz="3600" b="1" i="1" dirty="0" smtClean="0">
                <a:latin typeface="Monotype Corsiva" pitchFamily="66" charset="0"/>
                <a:cs typeface="Times New Roman" pitchFamily="18" charset="0"/>
              </a:rPr>
              <a:t>участь </a:t>
            </a:r>
            <a:r>
              <a:rPr lang="en-US" sz="3600" b="1" i="1" dirty="0" smtClean="0">
                <a:latin typeface="Monotype Corsiva" pitchFamily="66" charset="0"/>
                <a:cs typeface="Times New Roman" pitchFamily="18" charset="0"/>
              </a:rPr>
              <a:t> </a:t>
            </a:r>
            <a:r>
              <a:rPr lang="uk-UA" sz="3600" b="1" i="1" dirty="0" smtClean="0">
                <a:latin typeface="Monotype Corsiva" pitchFamily="66" charset="0"/>
                <a:cs typeface="Times New Roman" pitchFamily="18" charset="0"/>
              </a:rPr>
              <a:t>в </a:t>
            </a:r>
            <a:r>
              <a:rPr lang="en-US" sz="3600" b="1" i="1" dirty="0" smtClean="0">
                <a:latin typeface="Monotype Corsiva" pitchFamily="66" charset="0"/>
                <a:cs typeface="Times New Roman" pitchFamily="18" charset="0"/>
              </a:rPr>
              <a:t> </a:t>
            </a:r>
            <a:br>
              <a:rPr lang="en-US" sz="3600" b="1" i="1" dirty="0" smtClean="0">
                <a:latin typeface="Monotype Corsiva" pitchFamily="66" charset="0"/>
                <a:cs typeface="Times New Roman" pitchFamily="18" charset="0"/>
              </a:rPr>
            </a:br>
            <a:r>
              <a:rPr lang="uk-UA" sz="3600" b="1" i="1" dirty="0" smtClean="0">
                <a:latin typeface="Monotype Corsiva" pitchFamily="66" charset="0"/>
                <a:cs typeface="Times New Roman" pitchFamily="18" charset="0"/>
              </a:rPr>
              <a:t>таких </a:t>
            </a:r>
            <a:r>
              <a:rPr lang="en-US" sz="3600" b="1" i="1" dirty="0" smtClean="0">
                <a:latin typeface="Monotype Corsiva" pitchFamily="66" charset="0"/>
                <a:cs typeface="Times New Roman" pitchFamily="18" charset="0"/>
              </a:rPr>
              <a:t> </a:t>
            </a:r>
            <a:r>
              <a:rPr lang="uk-UA" sz="3600" b="1" i="1" dirty="0" smtClean="0">
                <a:latin typeface="Monotype Corsiva" pitchFamily="66" charset="0"/>
                <a:cs typeface="Times New Roman" pitchFamily="18" charset="0"/>
              </a:rPr>
              <a:t>шкільних </a:t>
            </a:r>
            <a:r>
              <a:rPr lang="en-US" sz="3600" b="1" i="1" dirty="0" smtClean="0">
                <a:latin typeface="Monotype Corsiva" pitchFamily="66" charset="0"/>
                <a:cs typeface="Times New Roman" pitchFamily="18" charset="0"/>
              </a:rPr>
              <a:t>  </a:t>
            </a:r>
            <a:r>
              <a:rPr lang="uk-UA" sz="3600" b="1" i="1" dirty="0" smtClean="0">
                <a:latin typeface="Monotype Corsiva" pitchFamily="66" charset="0"/>
                <a:cs typeface="Times New Roman" pitchFamily="18" charset="0"/>
              </a:rPr>
              <a:t>з</a:t>
            </a:r>
            <a:r>
              <a:rPr lang="uk-UA" sz="3600" b="1" i="1" dirty="0" smtClean="0">
                <a:latin typeface="Monotype Corsiva" pitchFamily="66" charset="0"/>
                <a:cs typeface="Times New Roman" pitchFamily="18" charset="0"/>
              </a:rPr>
              <a:t>а</a:t>
            </a:r>
            <a:r>
              <a:rPr lang="uk-UA" sz="3600" b="1" i="1" dirty="0" smtClean="0">
                <a:latin typeface="Monotype Corsiva" pitchFamily="66" charset="0"/>
                <a:cs typeface="Times New Roman" pitchFamily="18" charset="0"/>
              </a:rPr>
              <a:t>ходах</a:t>
            </a:r>
            <a:r>
              <a:rPr lang="uk-UA" sz="3600" b="1" i="1" dirty="0" smtClean="0">
                <a:latin typeface="Monotype Corsiva" pitchFamily="66" charset="0"/>
                <a:cs typeface="Times New Roman" pitchFamily="18" charset="0"/>
              </a:rPr>
              <a:t>:</a:t>
            </a:r>
            <a:r>
              <a:rPr lang="uk-UA" sz="2400" dirty="0" smtClean="0">
                <a:latin typeface="Times New Roman" pitchFamily="18" charset="0"/>
                <a:cs typeface="Times New Roman" pitchFamily="18" charset="0"/>
              </a:rPr>
              <a:t/>
            </a:r>
            <a:br>
              <a:rPr lang="uk-UA" sz="2400" dirty="0" smtClean="0">
                <a:latin typeface="Times New Roman" pitchFamily="18" charset="0"/>
                <a:cs typeface="Times New Roman" pitchFamily="18" charset="0"/>
              </a:rPr>
            </a:br>
            <a:r>
              <a:rPr lang="uk-UA" sz="2400" dirty="0" smtClean="0">
                <a:latin typeface="Times New Roman" pitchFamily="18" charset="0"/>
                <a:cs typeface="Times New Roman" pitchFamily="18" charset="0"/>
              </a:rPr>
              <a:t> </a:t>
            </a:r>
            <a:r>
              <a:rPr lang="uk-UA" sz="2400" dirty="0" err="1" smtClean="0">
                <a:latin typeface="Times New Roman" pitchFamily="18" charset="0"/>
                <a:cs typeface="Times New Roman" pitchFamily="18" charset="0"/>
              </a:rPr>
              <a:t>►Свято</a:t>
            </a:r>
            <a:r>
              <a:rPr lang="uk-UA" sz="2400" dirty="0" smtClean="0">
                <a:latin typeface="Times New Roman" pitchFamily="18" charset="0"/>
                <a:cs typeface="Times New Roman" pitchFamily="18" charset="0"/>
              </a:rPr>
              <a:t> </a:t>
            </a:r>
            <a:r>
              <a:rPr lang="uk-UA" sz="2400" dirty="0" smtClean="0">
                <a:latin typeface="Times New Roman" pitchFamily="18" charset="0"/>
                <a:cs typeface="Times New Roman" pitchFamily="18" charset="0"/>
              </a:rPr>
              <a:t>“ Здрастуй школа, рідна школа!”</a:t>
            </a:r>
            <a:br>
              <a:rPr lang="uk-UA" sz="2400" dirty="0" smtClean="0">
                <a:latin typeface="Times New Roman" pitchFamily="18" charset="0"/>
                <a:cs typeface="Times New Roman" pitchFamily="18" charset="0"/>
              </a:rPr>
            </a:br>
            <a:r>
              <a:rPr lang="uk-UA" sz="2400" dirty="0" smtClean="0">
                <a:latin typeface="Times New Roman" pitchFamily="18" charset="0"/>
                <a:cs typeface="Times New Roman" pitchFamily="18" charset="0"/>
              </a:rPr>
              <a:t> </a:t>
            </a:r>
            <a:r>
              <a:rPr lang="uk-UA" sz="2400" dirty="0" err="1" smtClean="0">
                <a:latin typeface="Times New Roman" pitchFamily="18" charset="0"/>
                <a:cs typeface="Times New Roman" pitchFamily="18" charset="0"/>
              </a:rPr>
              <a:t>►Всеукраїнському</a:t>
            </a:r>
            <a:r>
              <a:rPr lang="uk-UA" sz="2400" dirty="0" smtClean="0">
                <a:latin typeface="Times New Roman" pitchFamily="18" charset="0"/>
                <a:cs typeface="Times New Roman" pitchFamily="18" charset="0"/>
              </a:rPr>
              <a:t> </a:t>
            </a:r>
            <a:r>
              <a:rPr lang="uk-UA" sz="2400" dirty="0" smtClean="0">
                <a:latin typeface="Times New Roman" pitchFamily="18" charset="0"/>
                <a:cs typeface="Times New Roman" pitchFamily="18" charset="0"/>
              </a:rPr>
              <a:t>олімпійському тижню.</a:t>
            </a:r>
            <a:br>
              <a:rPr lang="uk-UA" sz="2400" dirty="0" smtClean="0">
                <a:latin typeface="Times New Roman" pitchFamily="18" charset="0"/>
                <a:cs typeface="Times New Roman" pitchFamily="18" charset="0"/>
              </a:rPr>
            </a:br>
            <a:r>
              <a:rPr lang="uk-UA" sz="2400" dirty="0" smtClean="0">
                <a:latin typeface="Times New Roman" pitchFamily="18" charset="0"/>
                <a:cs typeface="Times New Roman" pitchFamily="18" charset="0"/>
              </a:rPr>
              <a:t> </a:t>
            </a:r>
            <a:r>
              <a:rPr lang="uk-UA" sz="2400" dirty="0" err="1" smtClean="0">
                <a:latin typeface="Times New Roman" pitchFamily="18" charset="0"/>
                <a:cs typeface="Times New Roman" pitchFamily="18" charset="0"/>
              </a:rPr>
              <a:t>►До</a:t>
            </a:r>
            <a:r>
              <a:rPr lang="uk-UA" sz="2400" dirty="0" smtClean="0">
                <a:latin typeface="Times New Roman" pitchFamily="18" charset="0"/>
                <a:cs typeface="Times New Roman" pitchFamily="18" charset="0"/>
              </a:rPr>
              <a:t> </a:t>
            </a:r>
            <a:r>
              <a:rPr lang="uk-UA" sz="2400" dirty="0" smtClean="0">
                <a:latin typeface="Times New Roman" pitchFamily="18" charset="0"/>
                <a:cs typeface="Times New Roman" pitchFamily="18" charset="0"/>
              </a:rPr>
              <a:t>Міжнародного дня миру.</a:t>
            </a:r>
            <a:br>
              <a:rPr lang="uk-UA" sz="2400" dirty="0" smtClean="0">
                <a:latin typeface="Times New Roman" pitchFamily="18" charset="0"/>
                <a:cs typeface="Times New Roman" pitchFamily="18" charset="0"/>
              </a:rPr>
            </a:br>
            <a:r>
              <a:rPr lang="uk-UA" sz="2400" dirty="0" smtClean="0">
                <a:latin typeface="Times New Roman" pitchFamily="18" charset="0"/>
                <a:cs typeface="Times New Roman" pitchFamily="18" charset="0"/>
              </a:rPr>
              <a:t> </a:t>
            </a:r>
            <a:r>
              <a:rPr lang="uk-UA" sz="2400" dirty="0" err="1" smtClean="0">
                <a:latin typeface="Times New Roman" pitchFamily="18" charset="0"/>
                <a:cs typeface="Times New Roman" pitchFamily="18" charset="0"/>
              </a:rPr>
              <a:t>►Святі</a:t>
            </a:r>
            <a:r>
              <a:rPr lang="uk-UA" sz="2400" dirty="0" smtClean="0">
                <a:latin typeface="Times New Roman" pitchFamily="18" charset="0"/>
                <a:cs typeface="Times New Roman" pitchFamily="18" charset="0"/>
              </a:rPr>
              <a:t> </a:t>
            </a:r>
            <a:r>
              <a:rPr lang="uk-UA" sz="2400" dirty="0" smtClean="0">
                <a:latin typeface="Times New Roman" pitchFamily="18" charset="0"/>
                <a:cs typeface="Times New Roman" pitchFamily="18" charset="0"/>
              </a:rPr>
              <a:t>“ День вчителя ”.</a:t>
            </a:r>
            <a:br>
              <a:rPr lang="uk-UA" sz="2400" dirty="0" smtClean="0">
                <a:latin typeface="Times New Roman" pitchFamily="18" charset="0"/>
                <a:cs typeface="Times New Roman" pitchFamily="18" charset="0"/>
              </a:rPr>
            </a:br>
            <a:r>
              <a:rPr lang="uk-UA" sz="2400" dirty="0" smtClean="0">
                <a:latin typeface="Times New Roman" pitchFamily="18" charset="0"/>
                <a:cs typeface="Times New Roman" pitchFamily="18" charset="0"/>
              </a:rPr>
              <a:t> </a:t>
            </a:r>
            <a:r>
              <a:rPr lang="uk-UA" sz="2400" dirty="0" smtClean="0">
                <a:latin typeface="Times New Roman" pitchFamily="18" charset="0"/>
                <a:cs typeface="Times New Roman" pitchFamily="18" charset="0"/>
              </a:rPr>
              <a:t>►В </a:t>
            </a:r>
            <a:r>
              <a:rPr lang="uk-UA" sz="2400" dirty="0" smtClean="0">
                <a:latin typeface="Times New Roman" pitchFamily="18" charset="0"/>
                <a:cs typeface="Times New Roman" pitchFamily="18" charset="0"/>
              </a:rPr>
              <a:t>змаганнях з міні – футболу.</a:t>
            </a:r>
            <a:br>
              <a:rPr lang="uk-UA" sz="2400" dirty="0" smtClean="0">
                <a:latin typeface="Times New Roman" pitchFamily="18" charset="0"/>
                <a:cs typeface="Times New Roman" pitchFamily="18" charset="0"/>
              </a:rPr>
            </a:br>
            <a:r>
              <a:rPr lang="uk-UA" sz="2400" dirty="0" smtClean="0">
                <a:latin typeface="Times New Roman" pitchFamily="18" charset="0"/>
                <a:cs typeface="Times New Roman" pitchFamily="18" charset="0"/>
              </a:rPr>
              <a:t> </a:t>
            </a:r>
            <a:r>
              <a:rPr lang="uk-UA" sz="2400" dirty="0" smtClean="0">
                <a:latin typeface="Times New Roman" pitchFamily="18" charset="0"/>
                <a:cs typeface="Times New Roman" pitchFamily="18" charset="0"/>
              </a:rPr>
              <a:t>►В </a:t>
            </a:r>
            <a:r>
              <a:rPr lang="uk-UA" sz="2400" dirty="0" smtClean="0">
                <a:latin typeface="Times New Roman" pitchFamily="18" charset="0"/>
                <a:cs typeface="Times New Roman" pitchFamily="18" charset="0"/>
              </a:rPr>
              <a:t>святі “ Диво – осінь ”.</a:t>
            </a:r>
            <a:br>
              <a:rPr lang="uk-UA" sz="2400" dirty="0" smtClean="0">
                <a:latin typeface="Times New Roman" pitchFamily="18" charset="0"/>
                <a:cs typeface="Times New Roman" pitchFamily="18" charset="0"/>
              </a:rPr>
            </a:br>
            <a:r>
              <a:rPr lang="uk-UA" sz="2400" dirty="0" smtClean="0">
                <a:latin typeface="Times New Roman" pitchFamily="18" charset="0"/>
                <a:cs typeface="Times New Roman" pitchFamily="18" charset="0"/>
              </a:rPr>
              <a:t> </a:t>
            </a:r>
            <a:r>
              <a:rPr lang="uk-UA" sz="2400" dirty="0" err="1" smtClean="0">
                <a:latin typeface="Times New Roman" pitchFamily="18" charset="0"/>
                <a:cs typeface="Times New Roman" pitchFamily="18" charset="0"/>
              </a:rPr>
              <a:t>►Акції</a:t>
            </a:r>
            <a:r>
              <a:rPr lang="uk-UA" sz="2400" dirty="0" smtClean="0">
                <a:latin typeface="Times New Roman" pitchFamily="18" charset="0"/>
                <a:cs typeface="Times New Roman" pitchFamily="18" charset="0"/>
              </a:rPr>
              <a:t> </a:t>
            </a:r>
            <a:r>
              <a:rPr lang="uk-UA" sz="2400" dirty="0" smtClean="0">
                <a:latin typeface="Times New Roman" pitchFamily="18" charset="0"/>
                <a:cs typeface="Times New Roman" pitchFamily="18" charset="0"/>
              </a:rPr>
              <a:t>“ Теплий дім “.</a:t>
            </a:r>
            <a:br>
              <a:rPr lang="uk-UA" sz="2400" dirty="0" smtClean="0">
                <a:latin typeface="Times New Roman" pitchFamily="18" charset="0"/>
                <a:cs typeface="Times New Roman" pitchFamily="18" charset="0"/>
              </a:rPr>
            </a:br>
            <a:r>
              <a:rPr lang="uk-UA" sz="2400" dirty="0" smtClean="0">
                <a:latin typeface="Times New Roman" pitchFamily="18" charset="0"/>
                <a:cs typeface="Times New Roman" pitchFamily="18" charset="0"/>
              </a:rPr>
              <a:t> </a:t>
            </a:r>
            <a:r>
              <a:rPr lang="uk-UA" sz="2400" dirty="0" err="1" smtClean="0">
                <a:latin typeface="Times New Roman" pitchFamily="18" charset="0"/>
                <a:cs typeface="Times New Roman" pitchFamily="18" charset="0"/>
              </a:rPr>
              <a:t>►Стали</a:t>
            </a:r>
            <a:r>
              <a:rPr lang="uk-UA" sz="2400" dirty="0" smtClean="0">
                <a:latin typeface="Times New Roman" pitchFamily="18" charset="0"/>
                <a:cs typeface="Times New Roman" pitchFamily="18" charset="0"/>
              </a:rPr>
              <a:t> </a:t>
            </a:r>
            <a:r>
              <a:rPr lang="uk-UA" sz="2400" dirty="0" smtClean="0">
                <a:latin typeface="Times New Roman" pitchFamily="18" charset="0"/>
                <a:cs typeface="Times New Roman" pitchFamily="18" charset="0"/>
              </a:rPr>
              <a:t>учасниками районного свята  дитячої школи мистецтв.</a:t>
            </a:r>
            <a:br>
              <a:rPr lang="uk-UA" sz="2400" dirty="0" smtClean="0">
                <a:latin typeface="Times New Roman" pitchFamily="18" charset="0"/>
                <a:cs typeface="Times New Roman" pitchFamily="18" charset="0"/>
              </a:rPr>
            </a:br>
            <a:r>
              <a:rPr lang="uk-UA" sz="2400" dirty="0" smtClean="0">
                <a:latin typeface="Times New Roman" pitchFamily="18" charset="0"/>
                <a:cs typeface="Times New Roman" pitchFamily="18" charset="0"/>
              </a:rPr>
              <a:t> </a:t>
            </a:r>
            <a:r>
              <a:rPr lang="uk-UA" sz="2400" dirty="0" err="1" smtClean="0">
                <a:latin typeface="Times New Roman" pitchFamily="18" charset="0"/>
                <a:cs typeface="Times New Roman" pitchFamily="18" charset="0"/>
              </a:rPr>
              <a:t>►Тижню</a:t>
            </a:r>
            <a:r>
              <a:rPr lang="uk-UA" sz="2400" dirty="0" smtClean="0">
                <a:latin typeface="Times New Roman" pitchFamily="18" charset="0"/>
                <a:cs typeface="Times New Roman" pitchFamily="18" charset="0"/>
              </a:rPr>
              <a:t> </a:t>
            </a:r>
            <a:r>
              <a:rPr lang="uk-UA" sz="2400" dirty="0" smtClean="0">
                <a:latin typeface="Times New Roman" pitchFamily="18" charset="0"/>
                <a:cs typeface="Times New Roman" pitchFamily="18" charset="0"/>
              </a:rPr>
              <a:t>правових знань.</a:t>
            </a:r>
            <a:br>
              <a:rPr lang="uk-UA" sz="2400" dirty="0" smtClean="0">
                <a:latin typeface="Times New Roman" pitchFamily="18" charset="0"/>
                <a:cs typeface="Times New Roman" pitchFamily="18" charset="0"/>
              </a:rPr>
            </a:br>
            <a:r>
              <a:rPr lang="uk-UA" sz="2400" dirty="0" smtClean="0">
                <a:latin typeface="Times New Roman" pitchFamily="18" charset="0"/>
                <a:cs typeface="Times New Roman" pitchFamily="18" charset="0"/>
              </a:rPr>
              <a:t> </a:t>
            </a:r>
            <a:r>
              <a:rPr lang="uk-UA" sz="2400" dirty="0" err="1" smtClean="0">
                <a:latin typeface="Times New Roman" pitchFamily="18" charset="0"/>
                <a:cs typeface="Times New Roman" pitchFamily="18" charset="0"/>
              </a:rPr>
              <a:t>►Святі</a:t>
            </a:r>
            <a:r>
              <a:rPr lang="uk-UA" sz="2400" dirty="0" smtClean="0">
                <a:latin typeface="Times New Roman" pitchFamily="18" charset="0"/>
                <a:cs typeface="Times New Roman" pitchFamily="18" charset="0"/>
              </a:rPr>
              <a:t> </a:t>
            </a:r>
            <a:r>
              <a:rPr lang="uk-UA" sz="2400" dirty="0" smtClean="0">
                <a:latin typeface="Times New Roman" pitchFamily="18" charset="0"/>
                <a:cs typeface="Times New Roman" pitchFamily="18" charset="0"/>
              </a:rPr>
              <a:t>Нового року.</a:t>
            </a:r>
            <a:br>
              <a:rPr lang="uk-UA" sz="2400" dirty="0" smtClean="0">
                <a:latin typeface="Times New Roman" pitchFamily="18" charset="0"/>
                <a:cs typeface="Times New Roman" pitchFamily="18" charset="0"/>
              </a:rPr>
            </a:br>
            <a:endParaRPr lang="ru-RU" sz="2400" dirty="0" smtClean="0">
              <a:latin typeface="Times New Roman" pitchFamily="18" charset="0"/>
              <a:cs typeface="Times New Roman" pitchFamily="18" charset="0"/>
            </a:endParaRPr>
          </a:p>
        </p:txBody>
      </p:sp>
      <p:sp>
        <p:nvSpPr>
          <p:cNvPr id="3075" name="Содержимое 2"/>
          <p:cNvSpPr>
            <a:spLocks noGrp="1"/>
          </p:cNvSpPr>
          <p:nvPr>
            <p:ph idx="1"/>
          </p:nvPr>
        </p:nvSpPr>
        <p:spPr>
          <a:xfrm>
            <a:off x="7500958" y="4286256"/>
            <a:ext cx="785792" cy="1839907"/>
          </a:xfrm>
        </p:spPr>
        <p:txBody>
          <a:bodyPr/>
          <a:lstStyle/>
          <a:p>
            <a:pPr>
              <a:buFont typeface="Arial" charset="0"/>
              <a:buNone/>
            </a:pPr>
            <a:r>
              <a:rPr lang="ru-RU" u="sng" dirty="0" smtClean="0">
                <a:hlinkClick r:id="rId2"/>
              </a:rPr>
              <a:t> </a:t>
            </a:r>
            <a:endParaRPr lang="ru-RU"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title"/>
          </p:nvPr>
        </p:nvSpPr>
        <p:spPr>
          <a:xfrm>
            <a:off x="457200" y="500042"/>
            <a:ext cx="8472518" cy="6000792"/>
          </a:xfrm>
        </p:spPr>
        <p:txBody>
          <a:bodyPr/>
          <a:lstStyle/>
          <a:p>
            <a:pPr algn="l"/>
            <a:r>
              <a:rPr lang="uk-UA" sz="2800" b="1" i="1" dirty="0" smtClean="0">
                <a:latin typeface="Times New Roman" pitchFamily="18" charset="0"/>
                <a:cs typeface="Times New Roman" pitchFamily="18" charset="0"/>
              </a:rPr>
              <a:t>Брали участь в таких шкільних, районних, всеукраїнських конкурсах:</a:t>
            </a:r>
            <a:r>
              <a:rPr lang="uk-UA" sz="2000" dirty="0" smtClean="0">
                <a:latin typeface="Times New Roman" pitchFamily="18" charset="0"/>
                <a:cs typeface="Times New Roman" pitchFamily="18" charset="0"/>
              </a:rPr>
              <a:t/>
            </a:r>
            <a:br>
              <a:rPr lang="uk-UA" sz="20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 </a:t>
            </a:r>
            <a:r>
              <a:rPr lang="uk-UA" sz="1800" dirty="0" smtClean="0">
                <a:latin typeface="Times New Roman" pitchFamily="18" charset="0"/>
                <a:cs typeface="Times New Roman" pitchFamily="18" charset="0"/>
              </a:rPr>
              <a:t>у </a:t>
            </a:r>
            <a:r>
              <a:rPr lang="uk-UA" sz="1800" dirty="0" smtClean="0">
                <a:latin typeface="Times New Roman" pitchFamily="18" charset="0"/>
                <a:cs typeface="Times New Roman" pitchFamily="18" charset="0"/>
              </a:rPr>
              <a:t>всеукраїнському конкурсі малюнків  конкурс – рейд “ Увага діти на дорозі ”</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учні 2 класу  2 учні (33%), 3 класу 3 учні (100%), 4 класу  6 учнів(100%).</a:t>
            </a:r>
            <a:r>
              <a:rPr lang="uk-UA" sz="4000" dirty="0" smtClean="0">
                <a:latin typeface="Times New Roman" pitchFamily="18" charset="0"/>
                <a:cs typeface="Times New Roman" pitchFamily="18" charset="0"/>
              </a:rPr>
              <a:t/>
            </a:r>
            <a:br>
              <a:rPr lang="uk-UA" sz="40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Районному конкурсі “ Світ очима дітей ”  учні 2 класу 1 учень (16%), 3 класу 2 учні (66%) , 4 класу 4 учні( 66%).</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Акція “ Теплий дім ”: збір коштів на допомогу мешканцям с. Сватове</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2 клас – 15грн 25 к., 3 – 8грн, 4 клас – 8грн. Збір речей: олівці, гумки, одяг – 3 клас.</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Районний конкурс малюнків “ Гендерна рівність очима дитини ” в рамках Всеукраїнської акції “ 16 днів проти насильства ”  3 клас 2 учні (66%).</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Шкільний конкурс малюнків на тему “ Охорона праці очима дітей ”</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 – 2клас 1 учень (16%).</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Районна виставка конкурс дитячої творчості “ На Святого Миколая творча іскорка палає ” 3 клас -1 учень (33%).</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Виставка – конкурс новорічних прикрас “ Зимові фантазії ” 2 клас 1 учень (16%),</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3 клас 2 учні (66%), 4 клас 1 учень (16%).</a:t>
            </a:r>
            <a:br>
              <a:rPr lang="uk-UA" sz="1800" dirty="0" smtClean="0">
                <a:latin typeface="Times New Roman" pitchFamily="18" charset="0"/>
                <a:cs typeface="Times New Roman" pitchFamily="18" charset="0"/>
              </a:rPr>
            </a:br>
            <a:r>
              <a:rPr lang="uk-UA" sz="4000" dirty="0" smtClean="0">
                <a:latin typeface="Times New Roman" pitchFamily="18" charset="0"/>
                <a:cs typeface="Times New Roman" pitchFamily="18" charset="0"/>
              </a:rPr>
              <a:t/>
            </a:r>
            <a:br>
              <a:rPr lang="uk-UA" sz="4000" dirty="0" smtClean="0">
                <a:latin typeface="Times New Roman" pitchFamily="18" charset="0"/>
                <a:cs typeface="Times New Roman" pitchFamily="18" charset="0"/>
              </a:rPr>
            </a:br>
            <a:endParaRPr lang="ru-RU" sz="4000" b="1" i="1" dirty="0" smtClean="0">
              <a:solidFill>
                <a:srgbClr val="137732"/>
              </a:solidFill>
            </a:endParaRPr>
          </a:p>
        </p:txBody>
      </p:sp>
      <p:sp>
        <p:nvSpPr>
          <p:cNvPr id="3075" name="Содержимое 2"/>
          <p:cNvSpPr>
            <a:spLocks noGrp="1"/>
          </p:cNvSpPr>
          <p:nvPr>
            <p:ph idx="1"/>
          </p:nvPr>
        </p:nvSpPr>
        <p:spPr>
          <a:xfrm flipH="1">
            <a:off x="10572792" y="3286123"/>
            <a:ext cx="142876" cy="785819"/>
          </a:xfrm>
        </p:spPr>
        <p:txBody>
          <a:bodyPr/>
          <a:lstStyle/>
          <a:p>
            <a:pPr>
              <a:buFont typeface="Arial" charset="0"/>
              <a:buNone/>
            </a:pPr>
            <a:endParaRPr lang="ru-RU"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title"/>
          </p:nvPr>
        </p:nvSpPr>
        <p:spPr>
          <a:xfrm>
            <a:off x="214282" y="714356"/>
            <a:ext cx="8786874" cy="5643602"/>
          </a:xfrm>
        </p:spPr>
        <p:txBody>
          <a:bodyPr/>
          <a:lstStyle/>
          <a:p>
            <a:pPr algn="l"/>
            <a:r>
              <a:rPr lang="uk-UA" sz="3200" b="1" dirty="0" smtClean="0">
                <a:latin typeface="Times New Roman" pitchFamily="18" charset="0"/>
                <a:cs typeface="Times New Roman" pitchFamily="18" charset="0"/>
              </a:rPr>
              <a:t>                </a:t>
            </a:r>
            <a:r>
              <a:rPr lang="uk-UA" sz="2800" b="1" dirty="0" err="1" smtClean="0">
                <a:latin typeface="Times New Roman" pitchFamily="18" charset="0"/>
                <a:cs typeface="Times New Roman" pitchFamily="18" charset="0"/>
              </a:rPr>
              <a:t>Внутрішкільний</a:t>
            </a:r>
            <a:r>
              <a:rPr lang="uk-UA" sz="2800" b="1" dirty="0" smtClean="0">
                <a:latin typeface="Times New Roman" pitchFamily="18" charset="0"/>
                <a:cs typeface="Times New Roman" pitchFamily="18" charset="0"/>
              </a:rPr>
              <a:t> контроль</a:t>
            </a:r>
            <a:r>
              <a:rPr lang="uk-UA" sz="3200" b="1" dirty="0" smtClean="0">
                <a:latin typeface="Times New Roman" pitchFamily="18" charset="0"/>
                <a:cs typeface="Times New Roman" pitchFamily="18" charset="0"/>
              </a:rPr>
              <a:t/>
            </a:r>
            <a:br>
              <a:rPr lang="uk-UA" sz="3200" b="1" dirty="0" smtClean="0">
                <a:latin typeface="Times New Roman" pitchFamily="18" charset="0"/>
                <a:cs typeface="Times New Roman" pitchFamily="18" charset="0"/>
              </a:rPr>
            </a:br>
            <a:r>
              <a:rPr lang="uk-UA" sz="3200" b="1" dirty="0" smtClean="0">
                <a:latin typeface="Times New Roman" pitchFamily="18" charset="0"/>
                <a:cs typeface="Times New Roman" pitchFamily="18" charset="0"/>
              </a:rPr>
              <a:t>                     </a:t>
            </a:r>
            <a:r>
              <a:rPr lang="uk-UA" sz="1800" b="1" dirty="0" smtClean="0">
                <a:latin typeface="Times New Roman" pitchFamily="18" charset="0"/>
                <a:cs typeface="Times New Roman" pitchFamily="18" charset="0"/>
              </a:rPr>
              <a:t>Перевірка календарно – тематичного планування</a:t>
            </a:r>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r>
              <a:rPr lang="uk-UA" sz="3200" dirty="0" smtClean="0"/>
              <a:t> </a:t>
            </a:r>
            <a:r>
              <a:rPr lang="uk-UA" sz="1600" dirty="0" smtClean="0">
                <a:latin typeface="Times New Roman" pitchFamily="18" charset="0"/>
                <a:cs typeface="Times New Roman" pitchFamily="18" charset="0"/>
              </a:rPr>
              <a:t>Відзначити  якісне  та своєчасне здійснення </a:t>
            </a:r>
            <a:r>
              <a:rPr lang="uk-UA" sz="1600" dirty="0" err="1" smtClean="0">
                <a:latin typeface="Times New Roman" pitchFamily="18" charset="0"/>
                <a:cs typeface="Times New Roman" pitchFamily="18" charset="0"/>
              </a:rPr>
              <a:t>календарно-</a:t>
            </a:r>
            <a:r>
              <a:rPr lang="uk-UA" sz="1600" dirty="0" smtClean="0">
                <a:latin typeface="Times New Roman" pitchFamily="18" charset="0"/>
                <a:cs typeface="Times New Roman" pitchFamily="18" charset="0"/>
              </a:rPr>
              <a:t> тематичного </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t>
            </a:r>
            <a:r>
              <a:rPr lang="uk-UA" sz="1600" dirty="0" smtClean="0">
                <a:latin typeface="Times New Roman" pitchFamily="18" charset="0"/>
                <a:cs typeface="Times New Roman" pitchFamily="18" charset="0"/>
              </a:rPr>
              <a:t>планування  таких  учителів: Дмитренко А.В., </a:t>
            </a:r>
            <a:r>
              <a:rPr lang="uk-UA" sz="1600" dirty="0" err="1" smtClean="0">
                <a:latin typeface="Times New Roman" pitchFamily="18" charset="0"/>
                <a:cs typeface="Times New Roman" pitchFamily="18" charset="0"/>
              </a:rPr>
              <a:t>Лазуренко</a:t>
            </a:r>
            <a:r>
              <a:rPr lang="uk-UA" sz="1600" dirty="0" smtClean="0">
                <a:latin typeface="Times New Roman" pitchFamily="18" charset="0"/>
                <a:cs typeface="Times New Roman" pitchFamily="18" charset="0"/>
              </a:rPr>
              <a:t> О.І., Мойсеєнко Т.А..</a:t>
            </a:r>
            <a:br>
              <a:rPr lang="uk-UA" sz="1600" dirty="0" smtClean="0">
                <a:latin typeface="Times New Roman" pitchFamily="18" charset="0"/>
                <a:cs typeface="Times New Roman" pitchFamily="18" charset="0"/>
              </a:rPr>
            </a:br>
            <a:r>
              <a:rPr lang="uk-UA" sz="3200" b="1" dirty="0" smtClean="0">
                <a:latin typeface="Times New Roman" pitchFamily="18" charset="0"/>
                <a:cs typeface="Times New Roman" pitchFamily="18" charset="0"/>
              </a:rPr>
              <a:t>                        </a:t>
            </a:r>
            <a:r>
              <a:rPr lang="uk-UA" sz="1800" b="1" dirty="0" smtClean="0">
                <a:latin typeface="Times New Roman" pitchFamily="18" charset="0"/>
                <a:cs typeface="Times New Roman" pitchFamily="18" charset="0"/>
              </a:rPr>
              <a:t>Перевірка документації ГПД</a:t>
            </a:r>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r>
              <a:rPr lang="uk-UA" sz="3200" dirty="0" smtClean="0"/>
              <a:t> </a:t>
            </a:r>
            <a:r>
              <a:rPr lang="uk-UA" sz="1600" dirty="0" smtClean="0">
                <a:latin typeface="Times New Roman" pitchFamily="18" charset="0"/>
                <a:cs typeface="Times New Roman" pitchFamily="18" charset="0"/>
              </a:rPr>
              <a:t>Згідно з планом роботи школи  на 2015 – 2016 </a:t>
            </a:r>
            <a:r>
              <a:rPr lang="uk-UA" sz="1600" dirty="0" err="1" smtClean="0">
                <a:latin typeface="Times New Roman" pitchFamily="18" charset="0"/>
                <a:cs typeface="Times New Roman" pitchFamily="18" charset="0"/>
              </a:rPr>
              <a:t>н.р</a:t>
            </a:r>
            <a:r>
              <a:rPr lang="uk-UA" sz="1600" dirty="0" smtClean="0">
                <a:latin typeface="Times New Roman" pitchFamily="18" charset="0"/>
                <a:cs typeface="Times New Roman" pitchFamily="18" charset="0"/>
              </a:rPr>
              <a:t>. заступником директора з НВР проведена перевірка організації роботи ГПД виконання ст. 13-14 Положення про групу продовженого дня </a:t>
            </a:r>
            <a:br>
              <a:rPr lang="uk-UA" sz="1600" dirty="0" smtClean="0">
                <a:latin typeface="Times New Roman" pitchFamily="18" charset="0"/>
                <a:cs typeface="Times New Roman" pitchFamily="18" charset="0"/>
              </a:rPr>
            </a:br>
            <a:r>
              <a:rPr lang="uk-UA" sz="1600" dirty="0" smtClean="0">
                <a:latin typeface="Times New Roman" pitchFamily="18" charset="0"/>
                <a:cs typeface="Times New Roman" pitchFamily="18" charset="0"/>
              </a:rPr>
              <a:t>загальноосвітнього навчального закладу. В ході перевірки було встановлено, що в НВК організована група продовженого дня для учнів 2-11 класів в кількості 30 учнів, вихователь </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uk-UA" sz="1600" dirty="0" smtClean="0">
                <a:latin typeface="Times New Roman" pitchFamily="18" charset="0"/>
                <a:cs typeface="Times New Roman" pitchFamily="18" charset="0"/>
              </a:rPr>
              <a:t>Курка І.І. Для групи продовженого дня виділений клас . Режим роботи групи продовженого дня складений на початок навчального року і затверджений головним санітарним лікарем      санстанції  та узгоджено з відділом освіти </a:t>
            </a:r>
            <a:r>
              <a:rPr lang="uk-UA" sz="1600" dirty="0" err="1" smtClean="0">
                <a:latin typeface="Times New Roman" pitchFamily="18" charset="0"/>
                <a:cs typeface="Times New Roman" pitchFamily="18" charset="0"/>
              </a:rPr>
              <a:t>Міловської</a:t>
            </a:r>
            <a:r>
              <a:rPr lang="uk-UA" sz="1600" dirty="0" smtClean="0">
                <a:latin typeface="Times New Roman" pitchFamily="18" charset="0"/>
                <a:cs typeface="Times New Roman" pitchFamily="18" charset="0"/>
              </a:rPr>
              <a:t> РДА. </a:t>
            </a:r>
            <a:br>
              <a:rPr lang="uk-UA" sz="1600" dirty="0" smtClean="0">
                <a:latin typeface="Times New Roman" pitchFamily="18" charset="0"/>
                <a:cs typeface="Times New Roman" pitchFamily="18" charset="0"/>
              </a:rPr>
            </a:br>
            <a:r>
              <a:rPr lang="uk-UA" sz="1600" dirty="0" smtClean="0">
                <a:latin typeface="Times New Roman" pitchFamily="18" charset="0"/>
                <a:cs typeface="Times New Roman" pitchFamily="18" charset="0"/>
              </a:rPr>
              <a:t>          Вихователь Курка І.І. веде  необхідну документацію для організації роботи групи продовженого дня : </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           </a:t>
            </a:r>
            <a:r>
              <a:rPr lang="ru-RU" sz="3200" dirty="0" smtClean="0"/>
              <a:t/>
            </a:r>
            <a:br>
              <a:rPr lang="ru-RU" sz="3200" dirty="0" smtClean="0"/>
            </a:br>
            <a:r>
              <a:rPr lang="uk-UA" sz="3200" b="1" dirty="0" smtClean="0">
                <a:latin typeface="Times New Roman" pitchFamily="18" charset="0"/>
                <a:cs typeface="Times New Roman" pitchFamily="18" charset="0"/>
              </a:rPr>
              <a:t/>
            </a:r>
            <a:br>
              <a:rPr lang="uk-UA" sz="3200" b="1" dirty="0" smtClean="0">
                <a:latin typeface="Times New Roman" pitchFamily="18" charset="0"/>
                <a:cs typeface="Times New Roman" pitchFamily="18" charset="0"/>
              </a:rPr>
            </a:br>
            <a:endParaRPr lang="ru-RU" sz="3200" b="1" dirty="0" smtClean="0">
              <a:latin typeface="Times New Roman" pitchFamily="18" charset="0"/>
              <a:cs typeface="Times New Roman" pitchFamily="18" charset="0"/>
            </a:endParaRPr>
          </a:p>
        </p:txBody>
      </p:sp>
      <p:sp>
        <p:nvSpPr>
          <p:cNvPr id="3075" name="Содержимое 2"/>
          <p:cNvSpPr>
            <a:spLocks noGrp="1"/>
          </p:cNvSpPr>
          <p:nvPr>
            <p:ph idx="1"/>
          </p:nvPr>
        </p:nvSpPr>
        <p:spPr>
          <a:xfrm flipH="1">
            <a:off x="10572792" y="3286123"/>
            <a:ext cx="142876" cy="785819"/>
          </a:xfrm>
        </p:spPr>
        <p:txBody>
          <a:bodyPr/>
          <a:lstStyle/>
          <a:p>
            <a:pPr>
              <a:buFont typeface="Arial" charset="0"/>
              <a:buNone/>
            </a:pPr>
            <a:endParaRPr lang="ru-RU"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шаблон 1">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шаблон 1</Template>
  <TotalTime>367</TotalTime>
  <Words>166</Words>
  <Application>Microsoft Office PowerPoint</Application>
  <PresentationFormat>Экран (4:3)</PresentationFormat>
  <Paragraphs>41</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шаблон 1</vt:lpstr>
      <vt:lpstr>Слайд 1</vt:lpstr>
      <vt:lpstr>Слайд 2</vt:lpstr>
      <vt:lpstr>2 клас</vt:lpstr>
      <vt:lpstr>                                                   3 клас                                     4 клас          2 учні мають високий рівень(66%)    3 учні мають  високий рівень (50%)              у Кравцової Вікторії                             у 2-х учнів  достатній рівень (33%)               середній рівень (33%)                          у Стасенка Євгенія середній рівень(16%).                                                                                     \                                                                                                                                                 </vt:lpstr>
      <vt:lpstr>                                 3 клас                                                                   4 клас                  2 учні(66%) мають                                                 3 учні(50%)мають                               достатній рівень навчання                                     достатній рівень навчання                          1 учень – (33%)                                                      3 учні(50%)              середній рівень навчання.                                      середній рівень навчання.           Середній бал по класу - 8,1 б.                                Середній бал - 8,2 б.             </vt:lpstr>
      <vt:lpstr>                                                                                                                                             Виховні години                    2 клас                           3 клас                  4 клас       П’ятниця                    Вівторок                 Середа      Екскурсія до пам’ятника             Перший урок “ Україна –         Інтелектуальна гра - подорож “ Стежинами пам’яті ” .              єдина країна “.                           по казкам. КВК “ Птахи – наші друзі ”.        Вікторина “ Чи знаєш ти        Урок – пам’яті “ Голодомор Гра “ Казка – чарівниця в             свій край?”                                 32-33 років “ гості завітала ”.                    Година розв’язування              Подорож - презентація                                                          проблемних ситуацій              “ Славетні українці “                                         “ Ставлення до однокласників“                                                          Години психолога.    </vt:lpstr>
      <vt:lpstr>Учні  початкових  клас  брали  участь  в   таких  шкільних   заходах:  ►Свято “ Здрастуй школа, рідна школа!”  ►Всеукраїнському олімпійському тижню.  ►До Міжнародного дня миру.  ►Святі “ День вчителя ”.  ►В змаганнях з міні – футболу.  ►В святі “ Диво – осінь ”.  ►Акції “ Теплий дім “.  ►Стали учасниками районного свята  дитячої школи мистецтв.  ►Тижню правових знань.  ►Святі Нового року. </vt:lpstr>
      <vt:lpstr>Брали участь в таких шкільних, районних, всеукраїнських конкурсах:  у всеукраїнському конкурсі малюнків  конкурс – рейд “ Увага діти на дорозі ” учні 2 класу  2 учні (33%), 3 класу 3 учні (100%), 4 класу  6 учнів(100%). Районному конкурсі “ Світ очима дітей ”  учні 2 класу 1 учень (16%), 3 класу 2 учні (66%) , 4 класу 4 учні( 66%). Акція “ Теплий дім ”: збір коштів на допомогу мешканцям с. Сватове 2 клас – 15грн 25 к., 3 – 8грн, 4 клас – 8грн. Збір речей: олівці, гумки, одяг – 3 клас. Районний конкурс малюнків “ Гендерна рівність очима дитини ” в рамках Всеукраїнської акції “ 16 днів проти насильства ”  3 клас 2 учні (66%). Шкільний конкурс малюнків на тему “ Охорона праці очима дітей ”  – 2клас 1 учень (16%). Районна виставка конкурс дитячої творчості “ На Святого Миколая творча іскорка палає ” 3 клас -1 учень (33%). Виставка – конкурс новорічних прикрас “ Зимові фантазії ” 2 клас 1 учень (16%), 3 клас 2 учні (66%), 4 клас 1 учень (16%).  </vt:lpstr>
      <vt:lpstr>                Внутрішкільний контроль                      Перевірка календарно – тематичного планування  Відзначити  якісне  та своєчасне здійснення календарно- тематичного    планування  таких  учителів: Дмитренко А.В., Лазуренко О.І., Мойсеєнко Т.А..                         Перевірка документації ГПД  Згідно з планом роботи школи  на 2015 – 2016 н.р. заступником директора з НВР проведена перевірка організації роботи ГПД виконання ст. 13-14 Положення про групу продовженого дня  загальноосвітнього навчального закладу. В ході перевірки було встановлено, що в НВК організована група продовженого дня для учнів 2-11 класів в кількості 30 учнів, вихователь  Курка І.І. Для групи продовженого дня виділений клас . Режим роботи групи продовженого дня складений на початок навчального року і затверджений головним санітарним лікарем      санстанції  та узгоджено з відділом освіти Міловської РДА.            Вихователь Курка І.І. веде  необхідну документацію для організації роботи групи продовженого дня :               </vt:lpstr>
      <vt:lpstr>1. Копія наказу директора про створення групи продовженого дня. 2.Посадова інструкція. 3.Інструкції з охорони праці:  - для вихователя ГПД; - під час екскурсій. 4.Перспективний план виховної роботи вихователя групи продовженого дня. 5.Список учнів групи продовженого дня. 6.Заяви батьків на зарахування дітей до ГПД. 7.Куточок групи продовженого дня.  8.Щоденні плани роботи вихователя. 9.Журнал ГПД, де зазначається:                  відвідування учнями групи, короткий зміст роботи впродовж  робочого дня.                                                          Перевірка особових справ                                                                       Щодо ведення особових справ учнів 2класу (класний кер. Мойсеєнко Т.А.), 3 класу (класний кер. Сусоєва О.О.), 4 класу (класний кер. Лазуренко О.І.) зауважень немає. У всіх учнів названих класів ведення титульної сторінки, зміст першої та другої сторінок на високому рівні; в наявності всі документи: ксерокопія свідоцтва про народження учня, паспорт школяра, заява від батьків про вступ до школи. Середній бал ведення особових справ – 5 балів. </vt:lpstr>
      <vt:lpstr>                       Перевірка ведення щоденників  Згідно з планом роботи школи  на 2015 – 2016 н.р. заступником директора з НВР проведена перевірка ведення щоденників . Було виявлені такі недоліки: в учнів 3 класу щоденники ведуться згідно вимог ведення , але в Кравцової Вікторії записи домашніх завдань ведуться не охайно. Середній бал 11,8 б. В Учнів 4 класу частково відсутні записи розкладу уроків т записи розкладу дзвінків у Новохатської Олександри, Самохіна Даніїла відсутні підписи батьків, записи ведуться неохайно. Середній бал 11,4б.                                         Перевірка ведення класних журналів По закінченню І чверті  згідно планом роботи школи на 2015 -2016 н.р. було перевірено ведення класних журналів і виявлено такі недоліки: вчителі, які працюють в 2класі не вірно виставлять пропуски учнів і заклеюють клітинки журналу, пропускають дати уроків в обліку навчальних досягнень учнів, заповнюють сторінки журналів не відповідно до інструкції ведення журналів у початковій школі. Середній бал 9,8б. У 3 класі лише вчитель основ здоров'я заповнив журнал не вивчивши інструкції ведення журналів у початковій школі. Середній бал 11,6б. У журналі 4 класу також виявлені недоліки  по заповненню сторінок з основ здоров'я, та пропущено дату уроку в обліку навчальних досягнень учнів. Середній бал 11,3б.     </vt:lpstr>
      <vt:lpstr>                              Відвідування уроків На протязі грудня місяця заступником директора з НВР було відвідано уроки вчителів, які викладають в початковій школі Лазуренко О.І., Мойсеєнко Т.А., Осінцевої С.В., Коломієць Л.І., Рубан Л.І., Дмитренко Н.А., Тищенко О.О., Дмитренко А.В. з метою вивчення ефективності роботи з розвитку пізнавальних інтересів учнів, ефективності методів, які застосовує вчитель на уроці, ознайомлення з роботою нового вчителя.  Було перевірено поурочні плани вчителів. З вчителями було обговорено  успішні сторони уроку, та вказано на  недоліки. Попереджено вчителів по повторно відвідування уроків в ІІ семестрі.   </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Admin</cp:lastModifiedBy>
  <cp:revision>39</cp:revision>
  <dcterms:created xsi:type="dcterms:W3CDTF">2015-12-25T19:33:10Z</dcterms:created>
  <dcterms:modified xsi:type="dcterms:W3CDTF">2015-12-28T05:20:37Z</dcterms:modified>
</cp:coreProperties>
</file>